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4630400" cy="8229600"/>
  <p:notesSz cx="8229600" cy="14630400"/>
  <p:embeddedFontLst>
    <p:embeddedFont>
      <p:font typeface="Calibri" panose="020F0502020204030204" pitchFamily="34" charset="0"/>
      <p:regular r:id="rId52"/>
      <p:bold r:id="rId53"/>
      <p:italic r:id="rId54"/>
      <p:boldItalic r:id="rId55"/>
    </p:embeddedFont>
    <p:embeddedFont>
      <p:font typeface="Gelasio" panose="020B0604020202020204" charset="0"/>
      <p:regular r:id="rId56"/>
    </p:embeddedFont>
    <p:embeddedFont>
      <p:font typeface="Gelasio Semi Bold" panose="020B0604020202020204" charset="0"/>
      <p:regular r:id="rId57"/>
    </p:embeddedFont>
  </p:embeddedFontLst>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2" d="100"/>
          <a:sy n="52" d="100"/>
        </p:scale>
        <p:origin x="7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Augusto Lopez Gallego" userId="0dfa9112-9251-4882-b472-cf2dfcee09d1" providerId="ADAL" clId="{09B2496E-8B3E-4541-8AC4-D8E6EEFA2386}"/>
    <pc:docChg chg="custSel modSld">
      <pc:chgData name="Cesar Augusto Lopez Gallego" userId="0dfa9112-9251-4882-b472-cf2dfcee09d1" providerId="ADAL" clId="{09B2496E-8B3E-4541-8AC4-D8E6EEFA2386}" dt="2025-07-24T14:17:23.826" v="10" actId="20577"/>
      <pc:docMkLst>
        <pc:docMk/>
      </pc:docMkLst>
      <pc:sldChg chg="modSp mod">
        <pc:chgData name="Cesar Augusto Lopez Gallego" userId="0dfa9112-9251-4882-b472-cf2dfcee09d1" providerId="ADAL" clId="{09B2496E-8B3E-4541-8AC4-D8E6EEFA2386}" dt="2025-07-24T14:17:23.826" v="10" actId="20577"/>
        <pc:sldMkLst>
          <pc:docMk/>
          <pc:sldMk cId="0" sldId="303"/>
        </pc:sldMkLst>
        <pc:spChg chg="mod">
          <ac:chgData name="Cesar Augusto Lopez Gallego" userId="0dfa9112-9251-4882-b472-cf2dfcee09d1" providerId="ADAL" clId="{09B2496E-8B3E-4541-8AC4-D8E6EEFA2386}" dt="2025-07-24T14:17:23.826" v="10" actId="20577"/>
          <ac:spMkLst>
            <pc:docMk/>
            <pc:sldMk cId="0" sldId="303"/>
            <ac:spMk id="2" creationId="{00000000-0000-0000-0000-000000000000}"/>
          </ac:spMkLst>
        </pc:spChg>
      </pc:sldChg>
      <pc:sldChg chg="delSp modSp mod">
        <pc:chgData name="Cesar Augusto Lopez Gallego" userId="0dfa9112-9251-4882-b472-cf2dfcee09d1" providerId="ADAL" clId="{09B2496E-8B3E-4541-8AC4-D8E6EEFA2386}" dt="2025-07-24T14:17:16.182" v="9" actId="1076"/>
        <pc:sldMkLst>
          <pc:docMk/>
          <pc:sldMk cId="0" sldId="304"/>
        </pc:sldMkLst>
        <pc:spChg chg="mod">
          <ac:chgData name="Cesar Augusto Lopez Gallego" userId="0dfa9112-9251-4882-b472-cf2dfcee09d1" providerId="ADAL" clId="{09B2496E-8B3E-4541-8AC4-D8E6EEFA2386}" dt="2025-07-24T14:16:32.432" v="1" actId="20577"/>
          <ac:spMkLst>
            <pc:docMk/>
            <pc:sldMk cId="0" sldId="304"/>
            <ac:spMk id="2" creationId="{00000000-0000-0000-0000-000000000000}"/>
          </ac:spMkLst>
        </pc:spChg>
        <pc:spChg chg="del">
          <ac:chgData name="Cesar Augusto Lopez Gallego" userId="0dfa9112-9251-4882-b472-cf2dfcee09d1" providerId="ADAL" clId="{09B2496E-8B3E-4541-8AC4-D8E6EEFA2386}" dt="2025-07-24T14:16:40.175" v="2" actId="478"/>
          <ac:spMkLst>
            <pc:docMk/>
            <pc:sldMk cId="0" sldId="304"/>
            <ac:spMk id="6" creationId="{00000000-0000-0000-0000-000000000000}"/>
          </ac:spMkLst>
        </pc:spChg>
        <pc:spChg chg="mod">
          <ac:chgData name="Cesar Augusto Lopez Gallego" userId="0dfa9112-9251-4882-b472-cf2dfcee09d1" providerId="ADAL" clId="{09B2496E-8B3E-4541-8AC4-D8E6EEFA2386}" dt="2025-07-24T14:17:14.027" v="8" actId="1076"/>
          <ac:spMkLst>
            <pc:docMk/>
            <pc:sldMk cId="0" sldId="304"/>
            <ac:spMk id="7" creationId="{00000000-0000-0000-0000-000000000000}"/>
          </ac:spMkLst>
        </pc:spChg>
        <pc:spChg chg="del">
          <ac:chgData name="Cesar Augusto Lopez Gallego" userId="0dfa9112-9251-4882-b472-cf2dfcee09d1" providerId="ADAL" clId="{09B2496E-8B3E-4541-8AC4-D8E6EEFA2386}" dt="2025-07-24T14:16:47.823" v="3" actId="478"/>
          <ac:spMkLst>
            <pc:docMk/>
            <pc:sldMk cId="0" sldId="304"/>
            <ac:spMk id="8" creationId="{00000000-0000-0000-0000-000000000000}"/>
          </ac:spMkLst>
        </pc:spChg>
        <pc:spChg chg="mod">
          <ac:chgData name="Cesar Augusto Lopez Gallego" userId="0dfa9112-9251-4882-b472-cf2dfcee09d1" providerId="ADAL" clId="{09B2496E-8B3E-4541-8AC4-D8E6EEFA2386}" dt="2025-07-24T14:17:16.182" v="9" actId="1076"/>
          <ac:spMkLst>
            <pc:docMk/>
            <pc:sldMk cId="0" sldId="304"/>
            <ac:spMk id="9" creationId="{00000000-0000-0000-0000-000000000000}"/>
          </ac:spMkLst>
        </pc:spChg>
        <pc:spChg chg="del">
          <ac:chgData name="Cesar Augusto Lopez Gallego" userId="0dfa9112-9251-4882-b472-cf2dfcee09d1" providerId="ADAL" clId="{09B2496E-8B3E-4541-8AC4-D8E6EEFA2386}" dt="2025-07-24T14:16:54.869" v="4" actId="478"/>
          <ac:spMkLst>
            <pc:docMk/>
            <pc:sldMk cId="0" sldId="304"/>
            <ac:spMk id="10" creationId="{00000000-0000-0000-0000-000000000000}"/>
          </ac:spMkLst>
        </pc:spChg>
        <pc:spChg chg="del">
          <ac:chgData name="Cesar Augusto Lopez Gallego" userId="0dfa9112-9251-4882-b472-cf2dfcee09d1" providerId="ADAL" clId="{09B2496E-8B3E-4541-8AC4-D8E6EEFA2386}" dt="2025-07-24T14:16:58.004" v="5" actId="478"/>
          <ac:spMkLst>
            <pc:docMk/>
            <pc:sldMk cId="0" sldId="304"/>
            <ac:spMk id="11" creationId="{00000000-0000-0000-0000-000000000000}"/>
          </ac:spMkLst>
        </pc:spChg>
        <pc:spChg chg="del">
          <ac:chgData name="Cesar Augusto Lopez Gallego" userId="0dfa9112-9251-4882-b472-cf2dfcee09d1" providerId="ADAL" clId="{09B2496E-8B3E-4541-8AC4-D8E6EEFA2386}" dt="2025-07-24T14:17:00.834" v="6" actId="478"/>
          <ac:spMkLst>
            <pc:docMk/>
            <pc:sldMk cId="0" sldId="304"/>
            <ac:spMk id="1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00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mailto:cesar.lopezg@upb.edu.c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6.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3.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8.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9.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4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4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45.xml"/><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46.xml"/><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4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48.xml"/><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49.xml"/><Relationship Id="rId5" Type="http://schemas.openxmlformats.org/officeDocument/2006/relationships/image" Target="../media/image90.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50.xml"/><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141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Introducción a la Arquitectura de Software</a:t>
            </a:r>
            <a:endParaRPr lang="en-US" sz="4450" dirty="0"/>
          </a:p>
        </p:txBody>
      </p:sp>
      <p:sp>
        <p:nvSpPr>
          <p:cNvPr id="4" name="Text 1"/>
          <p:cNvSpPr/>
          <p:nvPr/>
        </p:nvSpPr>
        <p:spPr>
          <a:xfrm>
            <a:off x="793790" y="35591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MSc. César Augusto López Gallego</a:t>
            </a:r>
            <a:endParaRPr lang="en-US" sz="1750" dirty="0"/>
          </a:p>
        </p:txBody>
      </p:sp>
      <p:sp>
        <p:nvSpPr>
          <p:cNvPr id="5" name="Text 2"/>
          <p:cNvSpPr/>
          <p:nvPr/>
        </p:nvSpPr>
        <p:spPr>
          <a:xfrm>
            <a:off x="793790" y="417718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Profesor Facultad Ingeniería en TIC – UPB</a:t>
            </a:r>
            <a:endParaRPr lang="en-US" sz="1750" dirty="0"/>
          </a:p>
        </p:txBody>
      </p:sp>
      <p:sp>
        <p:nvSpPr>
          <p:cNvPr id="6" name="Text 3"/>
          <p:cNvSpPr/>
          <p:nvPr/>
        </p:nvSpPr>
        <p:spPr>
          <a:xfrm>
            <a:off x="793790" y="479524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Coordinador Área de Programación, Computación y Desarrollo de Software</a:t>
            </a:r>
            <a:endParaRPr lang="en-US" sz="1750" dirty="0"/>
          </a:p>
        </p:txBody>
      </p:sp>
      <p:sp>
        <p:nvSpPr>
          <p:cNvPr id="7" name="Text 4"/>
          <p:cNvSpPr/>
          <p:nvPr/>
        </p:nvSpPr>
        <p:spPr>
          <a:xfrm>
            <a:off x="793790" y="5413296"/>
            <a:ext cx="7556421" cy="362903"/>
          </a:xfrm>
          <a:prstGeom prst="rect">
            <a:avLst/>
          </a:prstGeom>
          <a:noFill/>
          <a:ln/>
        </p:spPr>
        <p:txBody>
          <a:bodyPr wrap="none" lIns="0" tIns="0" rIns="0" bIns="0" rtlCol="0" anchor="t"/>
          <a:lstStyle/>
          <a:p>
            <a:pPr marL="0" indent="0" algn="l">
              <a:lnSpc>
                <a:spcPts val="2850"/>
              </a:lnSpc>
              <a:buNone/>
            </a:pPr>
            <a:r>
              <a:rPr lang="en-US" sz="1750" u="sng" dirty="0">
                <a:solidFill>
                  <a:srgbClr val="7F674D"/>
                </a:solidFill>
                <a:latin typeface="Gelasio" pitchFamily="34" charset="0"/>
                <a:ea typeface="Gelasio" pitchFamily="34" charset="-122"/>
                <a:cs typeface="Gelasio" pitchFamily="34" charset="-120"/>
                <a:hlinkClick r:id="rId4">
                  <a:extLst>
                    <a:ext uri="{A12FA001-AC4F-418D-AE19-62706E023703}">
                      <ahyp:hlinkClr xmlns:ahyp="http://schemas.microsoft.com/office/drawing/2018/hyperlinkcolor" val="tx"/>
                    </a:ext>
                  </a:extLst>
                </a:hlinkClick>
              </a:rPr>
              <a:t>cesar.lopezg@upb.edu.co</a:t>
            </a:r>
            <a:endParaRPr lang="en-US" sz="1750" dirty="0"/>
          </a:p>
        </p:txBody>
      </p:sp>
      <p:sp>
        <p:nvSpPr>
          <p:cNvPr id="8" name="Shape 5"/>
          <p:cNvSpPr/>
          <p:nvPr/>
        </p:nvSpPr>
        <p:spPr>
          <a:xfrm>
            <a:off x="793790" y="6048256"/>
            <a:ext cx="362903" cy="362903"/>
          </a:xfrm>
          <a:prstGeom prst="roundRect">
            <a:avLst>
              <a:gd name="adj" fmla="val 25194296"/>
            </a:avLst>
          </a:prstGeom>
          <a:noFill/>
          <a:ln w="7620">
            <a:solidFill>
              <a:srgbClr val="FFFFFF"/>
            </a:solidFill>
            <a:prstDash val="solid"/>
          </a:ln>
        </p:spPr>
      </p:sp>
      <p:pic>
        <p:nvPicPr>
          <p:cNvPr id="9" name="Image 1" descr="preencoded.png"/>
          <p:cNvPicPr>
            <a:picLocks noChangeAspect="1"/>
          </p:cNvPicPr>
          <p:nvPr/>
        </p:nvPicPr>
        <p:blipFill>
          <a:blip r:embed="rId5"/>
          <a:stretch>
            <a:fillRect/>
          </a:stretch>
        </p:blipFill>
        <p:spPr>
          <a:xfrm>
            <a:off x="801410" y="6055876"/>
            <a:ext cx="347663" cy="347663"/>
          </a:xfrm>
          <a:prstGeom prst="rect">
            <a:avLst/>
          </a:prstGeom>
        </p:spPr>
      </p:pic>
      <p:sp>
        <p:nvSpPr>
          <p:cNvPr id="10" name="Text 6"/>
          <p:cNvSpPr/>
          <p:nvPr/>
        </p:nvSpPr>
        <p:spPr>
          <a:xfrm>
            <a:off x="1270040" y="6031349"/>
            <a:ext cx="2355652" cy="396835"/>
          </a:xfrm>
          <a:prstGeom prst="rect">
            <a:avLst/>
          </a:prstGeom>
          <a:noFill/>
          <a:ln/>
        </p:spPr>
        <p:txBody>
          <a:bodyPr wrap="none" lIns="0" tIns="0" rIns="0" bIns="0" rtlCol="0" anchor="t"/>
          <a:lstStyle/>
          <a:p>
            <a:pPr marL="0" indent="0" algn="l">
              <a:lnSpc>
                <a:spcPts val="3100"/>
              </a:lnSpc>
              <a:buNone/>
            </a:pPr>
            <a:r>
              <a:rPr lang="en-US" sz="2200" b="1" dirty="0">
                <a:solidFill>
                  <a:srgbClr val="746558"/>
                </a:solidFill>
                <a:latin typeface="Gelasio Bold" pitchFamily="34" charset="0"/>
                <a:ea typeface="Gelasio Bold" pitchFamily="34" charset="-122"/>
                <a:cs typeface="Gelasio Bold" pitchFamily="34" charset="-120"/>
              </a:rPr>
              <a:t>por Cesar Lopez</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73022"/>
            <a:ext cx="9710380"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Procesos de Diseño Arquitectónico</a:t>
            </a:r>
            <a:endParaRPr lang="en-US" sz="4450" dirty="0"/>
          </a:p>
        </p:txBody>
      </p:sp>
      <p:sp>
        <p:nvSpPr>
          <p:cNvPr id="4" name="Shape 1"/>
          <p:cNvSpPr/>
          <p:nvPr/>
        </p:nvSpPr>
        <p:spPr>
          <a:xfrm>
            <a:off x="793790" y="5221962"/>
            <a:ext cx="6407944" cy="1669852"/>
          </a:xfrm>
          <a:prstGeom prst="roundRect">
            <a:avLst>
              <a:gd name="adj" fmla="val 2038"/>
            </a:avLst>
          </a:prstGeom>
          <a:solidFill>
            <a:srgbClr val="EEE8DD"/>
          </a:solidFill>
          <a:ln/>
        </p:spPr>
      </p:sp>
      <p:sp>
        <p:nvSpPr>
          <p:cNvPr id="5" name="Text 2"/>
          <p:cNvSpPr/>
          <p:nvPr/>
        </p:nvSpPr>
        <p:spPr>
          <a:xfrm>
            <a:off x="1020604" y="54487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Big Design Up Front</a:t>
            </a:r>
            <a:endParaRPr lang="en-US" sz="2200" dirty="0"/>
          </a:p>
        </p:txBody>
      </p:sp>
      <p:sp>
        <p:nvSpPr>
          <p:cNvPr id="6" name="Text 3"/>
          <p:cNvSpPr/>
          <p:nvPr/>
        </p:nvSpPr>
        <p:spPr>
          <a:xfrm>
            <a:off x="1020604" y="5939195"/>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 diseña una arquitectura completa antes de comenzar el proceso de desarrollo.</a:t>
            </a:r>
            <a:endParaRPr lang="en-US" sz="1750" dirty="0"/>
          </a:p>
        </p:txBody>
      </p:sp>
      <p:sp>
        <p:nvSpPr>
          <p:cNvPr id="7" name="Shape 4"/>
          <p:cNvSpPr/>
          <p:nvPr/>
        </p:nvSpPr>
        <p:spPr>
          <a:xfrm>
            <a:off x="7428548" y="5221962"/>
            <a:ext cx="6408063" cy="1669852"/>
          </a:xfrm>
          <a:prstGeom prst="roundRect">
            <a:avLst>
              <a:gd name="adj" fmla="val 2038"/>
            </a:avLst>
          </a:prstGeom>
          <a:solidFill>
            <a:srgbClr val="EEE8DD"/>
          </a:solidFill>
          <a:ln/>
        </p:spPr>
      </p:sp>
      <p:sp>
        <p:nvSpPr>
          <p:cNvPr id="8" name="Text 5"/>
          <p:cNvSpPr/>
          <p:nvPr/>
        </p:nvSpPr>
        <p:spPr>
          <a:xfrm>
            <a:off x="7655362" y="54487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Adaptativa</a:t>
            </a:r>
            <a:endParaRPr lang="en-US" sz="2200" dirty="0"/>
          </a:p>
        </p:txBody>
      </p:sp>
      <p:sp>
        <p:nvSpPr>
          <p:cNvPr id="9" name="Text 6"/>
          <p:cNvSpPr/>
          <p:nvPr/>
        </p:nvSpPr>
        <p:spPr>
          <a:xfrm>
            <a:off x="7655362" y="5939195"/>
            <a:ext cx="595443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 basa en los principios de agilidad, y propone el diseño de una arquitectura por sprints y de forma incremental.</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16969" y="406122"/>
            <a:ext cx="6391156" cy="461605"/>
          </a:xfrm>
          <a:prstGeom prst="rect">
            <a:avLst/>
          </a:prstGeom>
          <a:noFill/>
          <a:ln/>
        </p:spPr>
        <p:txBody>
          <a:bodyPr wrap="none" lIns="0" tIns="0" rIns="0" bIns="0" rtlCol="0" anchor="t"/>
          <a:lstStyle/>
          <a:p>
            <a:pPr marL="0" indent="0" algn="l">
              <a:lnSpc>
                <a:spcPts val="3600"/>
              </a:lnSpc>
              <a:buNone/>
            </a:pPr>
            <a:r>
              <a:rPr lang="en-US" sz="2900" dirty="0">
                <a:solidFill>
                  <a:srgbClr val="484237"/>
                </a:solidFill>
                <a:latin typeface="Gelasio Semi Bold" pitchFamily="34" charset="0"/>
                <a:ea typeface="Gelasio Semi Bold" pitchFamily="34" charset="-122"/>
                <a:cs typeface="Gelasio Semi Bold" pitchFamily="34" charset="-120"/>
              </a:rPr>
              <a:t>Ejemplo de Proceso Arquitectónico</a:t>
            </a:r>
            <a:endParaRPr lang="en-US" sz="2900" dirty="0"/>
          </a:p>
        </p:txBody>
      </p:sp>
      <p:pic>
        <p:nvPicPr>
          <p:cNvPr id="3" name="Image 0" descr="preencoded.png"/>
          <p:cNvPicPr>
            <a:picLocks noChangeAspect="1"/>
          </p:cNvPicPr>
          <p:nvPr/>
        </p:nvPicPr>
        <p:blipFill>
          <a:blip r:embed="rId3"/>
          <a:stretch>
            <a:fillRect/>
          </a:stretch>
        </p:blipFill>
        <p:spPr>
          <a:xfrm>
            <a:off x="516969" y="1255276"/>
            <a:ext cx="6702504" cy="3157418"/>
          </a:xfrm>
          <a:prstGeom prst="rect">
            <a:avLst/>
          </a:prstGeom>
        </p:spPr>
      </p:pic>
      <p:sp>
        <p:nvSpPr>
          <p:cNvPr id="4" name="Text 1"/>
          <p:cNvSpPr/>
          <p:nvPr/>
        </p:nvSpPr>
        <p:spPr>
          <a:xfrm>
            <a:off x="11550372" y="4067770"/>
            <a:ext cx="2570559" cy="378143"/>
          </a:xfrm>
          <a:prstGeom prst="rect">
            <a:avLst/>
          </a:prstGeom>
          <a:noFill/>
          <a:ln/>
        </p:spPr>
        <p:txBody>
          <a:bodyPr wrap="square" lIns="0" tIns="0" rIns="0" bIns="0" rtlCol="0" anchor="t"/>
          <a:lstStyle/>
          <a:p>
            <a:pPr marL="0" indent="0" algn="l">
              <a:lnSpc>
                <a:spcPts val="1450"/>
              </a:lnSpc>
              <a:buNone/>
            </a:pPr>
            <a:r>
              <a:rPr lang="en-US" sz="900" dirty="0">
                <a:solidFill>
                  <a:srgbClr val="746558"/>
                </a:solidFill>
                <a:latin typeface="Gelasio" pitchFamily="34" charset="0"/>
                <a:ea typeface="Gelasio" pitchFamily="34" charset="-122"/>
                <a:cs typeface="Gelasio" pitchFamily="34" charset="-120"/>
              </a:rPr>
              <a:t>Imagen: Curso Arquitectura de Software Universidad de los Andes</a:t>
            </a:r>
            <a:endParaRPr lang="en-US" sz="900" dirty="0"/>
          </a:p>
        </p:txBody>
      </p:sp>
      <p:pic>
        <p:nvPicPr>
          <p:cNvPr id="5" name="Image 1" descr="preencoded.png"/>
          <p:cNvPicPr>
            <a:picLocks noChangeAspect="1"/>
          </p:cNvPicPr>
          <p:nvPr/>
        </p:nvPicPr>
        <p:blipFill>
          <a:blip r:embed="rId4"/>
          <a:stretch>
            <a:fillRect/>
          </a:stretch>
        </p:blipFill>
        <p:spPr>
          <a:xfrm>
            <a:off x="516969" y="4744879"/>
            <a:ext cx="3260646" cy="2015133"/>
          </a:xfrm>
          <a:prstGeom prst="rect">
            <a:avLst/>
          </a:prstGeom>
        </p:spPr>
      </p:pic>
      <p:sp>
        <p:nvSpPr>
          <p:cNvPr id="6" name="Text 2"/>
          <p:cNvSpPr/>
          <p:nvPr/>
        </p:nvSpPr>
        <p:spPr>
          <a:xfrm>
            <a:off x="516969" y="6907649"/>
            <a:ext cx="2728079" cy="230743"/>
          </a:xfrm>
          <a:prstGeom prst="rect">
            <a:avLst/>
          </a:prstGeom>
          <a:noFill/>
          <a:ln/>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Definición de Requerimientos</a:t>
            </a:r>
            <a:endParaRPr lang="en-US" sz="1450" dirty="0"/>
          </a:p>
        </p:txBody>
      </p:sp>
      <p:sp>
        <p:nvSpPr>
          <p:cNvPr id="7" name="Text 3"/>
          <p:cNvSpPr/>
          <p:nvPr/>
        </p:nvSpPr>
        <p:spPr>
          <a:xfrm>
            <a:off x="516969" y="7226975"/>
            <a:ext cx="3260646" cy="709017"/>
          </a:xfrm>
          <a:prstGeom prst="rect">
            <a:avLst/>
          </a:prstGeom>
          <a:noFill/>
          <a:ln/>
        </p:spPr>
        <p:txBody>
          <a:bodyPr wrap="square" lIns="0" tIns="0" rIns="0" bIns="0" rtlCol="0" anchor="t"/>
          <a:lstStyle/>
          <a:p>
            <a:pPr marL="0" indent="0" algn="l">
              <a:lnSpc>
                <a:spcPts val="1850"/>
              </a:lnSpc>
              <a:buNone/>
            </a:pPr>
            <a:r>
              <a:rPr lang="en-US" sz="1150" dirty="0">
                <a:solidFill>
                  <a:srgbClr val="746558"/>
                </a:solidFill>
                <a:latin typeface="Gelasio" pitchFamily="34" charset="0"/>
                <a:ea typeface="Gelasio" pitchFamily="34" charset="-122"/>
                <a:cs typeface="Gelasio" pitchFamily="34" charset="-120"/>
              </a:rPr>
              <a:t>Comienza con una comprensión clara de las necesidades del usuario y las funciones que el sistema debe cumplir.</a:t>
            </a:r>
            <a:endParaRPr lang="en-US" sz="1150" dirty="0"/>
          </a:p>
        </p:txBody>
      </p:sp>
      <p:pic>
        <p:nvPicPr>
          <p:cNvPr id="8" name="Image 2" descr="preencoded.png"/>
          <p:cNvPicPr>
            <a:picLocks noChangeAspect="1"/>
          </p:cNvPicPr>
          <p:nvPr/>
        </p:nvPicPr>
        <p:blipFill>
          <a:blip r:embed="rId5"/>
          <a:stretch>
            <a:fillRect/>
          </a:stretch>
        </p:blipFill>
        <p:spPr>
          <a:xfrm>
            <a:off x="3962162" y="4744879"/>
            <a:ext cx="3260765" cy="2015252"/>
          </a:xfrm>
          <a:prstGeom prst="rect">
            <a:avLst/>
          </a:prstGeom>
        </p:spPr>
      </p:pic>
      <p:sp>
        <p:nvSpPr>
          <p:cNvPr id="9" name="Text 4"/>
          <p:cNvSpPr/>
          <p:nvPr/>
        </p:nvSpPr>
        <p:spPr>
          <a:xfrm>
            <a:off x="3962162" y="6907768"/>
            <a:ext cx="2038112" cy="230743"/>
          </a:xfrm>
          <a:prstGeom prst="rect">
            <a:avLst/>
          </a:prstGeom>
          <a:noFill/>
          <a:ln/>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Diseño Arquitectónico</a:t>
            </a:r>
            <a:endParaRPr lang="en-US" sz="1450" dirty="0"/>
          </a:p>
        </p:txBody>
      </p:sp>
      <p:sp>
        <p:nvSpPr>
          <p:cNvPr id="10" name="Text 5"/>
          <p:cNvSpPr/>
          <p:nvPr/>
        </p:nvSpPr>
        <p:spPr>
          <a:xfrm>
            <a:off x="3962162" y="7227094"/>
            <a:ext cx="3260765" cy="709017"/>
          </a:xfrm>
          <a:prstGeom prst="rect">
            <a:avLst/>
          </a:prstGeom>
          <a:noFill/>
          <a:ln/>
        </p:spPr>
        <p:txBody>
          <a:bodyPr wrap="square" lIns="0" tIns="0" rIns="0" bIns="0" rtlCol="0" anchor="t"/>
          <a:lstStyle/>
          <a:p>
            <a:pPr marL="0" indent="0" algn="l">
              <a:lnSpc>
                <a:spcPts val="1850"/>
              </a:lnSpc>
              <a:buNone/>
            </a:pPr>
            <a:r>
              <a:rPr lang="en-US" sz="1150" dirty="0">
                <a:solidFill>
                  <a:srgbClr val="746558"/>
                </a:solidFill>
                <a:latin typeface="Gelasio" pitchFamily="34" charset="0"/>
                <a:ea typeface="Gelasio" pitchFamily="34" charset="-122"/>
                <a:cs typeface="Gelasio" pitchFamily="34" charset="-120"/>
              </a:rPr>
              <a:t>Se definen los componentes principales del sistema, sus interacciones y las tecnologías a utilizar.</a:t>
            </a:r>
            <a:endParaRPr lang="en-US" sz="1150" dirty="0"/>
          </a:p>
        </p:txBody>
      </p:sp>
      <p:pic>
        <p:nvPicPr>
          <p:cNvPr id="11" name="Image 3" descr="preencoded.png"/>
          <p:cNvPicPr>
            <a:picLocks noChangeAspect="1"/>
          </p:cNvPicPr>
          <p:nvPr/>
        </p:nvPicPr>
        <p:blipFill>
          <a:blip r:embed="rId6"/>
          <a:stretch>
            <a:fillRect/>
          </a:stretch>
        </p:blipFill>
        <p:spPr>
          <a:xfrm>
            <a:off x="7407473" y="4744879"/>
            <a:ext cx="3260646" cy="2015133"/>
          </a:xfrm>
          <a:prstGeom prst="rect">
            <a:avLst/>
          </a:prstGeom>
        </p:spPr>
      </p:pic>
      <p:sp>
        <p:nvSpPr>
          <p:cNvPr id="12" name="Text 6"/>
          <p:cNvSpPr/>
          <p:nvPr/>
        </p:nvSpPr>
        <p:spPr>
          <a:xfrm>
            <a:off x="7407473" y="6907649"/>
            <a:ext cx="2664262" cy="230743"/>
          </a:xfrm>
          <a:prstGeom prst="rect">
            <a:avLst/>
          </a:prstGeom>
          <a:noFill/>
          <a:ln/>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Desarrollo e Implementación</a:t>
            </a:r>
            <a:endParaRPr lang="en-US" sz="1450" dirty="0"/>
          </a:p>
        </p:txBody>
      </p:sp>
      <p:sp>
        <p:nvSpPr>
          <p:cNvPr id="13" name="Text 7"/>
          <p:cNvSpPr/>
          <p:nvPr/>
        </p:nvSpPr>
        <p:spPr>
          <a:xfrm>
            <a:off x="7407473" y="7226975"/>
            <a:ext cx="3260646" cy="472678"/>
          </a:xfrm>
          <a:prstGeom prst="rect">
            <a:avLst/>
          </a:prstGeom>
          <a:noFill/>
          <a:ln/>
        </p:spPr>
        <p:txBody>
          <a:bodyPr wrap="square" lIns="0" tIns="0" rIns="0" bIns="0" rtlCol="0" anchor="t"/>
          <a:lstStyle/>
          <a:p>
            <a:pPr marL="0" indent="0" algn="l">
              <a:lnSpc>
                <a:spcPts val="1850"/>
              </a:lnSpc>
              <a:buNone/>
            </a:pPr>
            <a:r>
              <a:rPr lang="en-US" sz="1150" dirty="0">
                <a:solidFill>
                  <a:srgbClr val="746558"/>
                </a:solidFill>
                <a:latin typeface="Gelasio" pitchFamily="34" charset="0"/>
                <a:ea typeface="Gelasio" pitchFamily="34" charset="-122"/>
                <a:cs typeface="Gelasio" pitchFamily="34" charset="-120"/>
              </a:rPr>
              <a:t>El equipo de desarrollo construye el sistema basándose en el diseño arquitectónico.</a:t>
            </a:r>
            <a:endParaRPr lang="en-US" sz="1150" dirty="0"/>
          </a:p>
        </p:txBody>
      </p:sp>
      <p:pic>
        <p:nvPicPr>
          <p:cNvPr id="14" name="Image 4" descr="preencoded.png"/>
          <p:cNvPicPr>
            <a:picLocks noChangeAspect="1"/>
          </p:cNvPicPr>
          <p:nvPr/>
        </p:nvPicPr>
        <p:blipFill>
          <a:blip r:embed="rId7"/>
          <a:stretch>
            <a:fillRect/>
          </a:stretch>
        </p:blipFill>
        <p:spPr>
          <a:xfrm>
            <a:off x="10852666" y="4744879"/>
            <a:ext cx="3260765" cy="2015252"/>
          </a:xfrm>
          <a:prstGeom prst="rect">
            <a:avLst/>
          </a:prstGeom>
        </p:spPr>
      </p:pic>
      <p:sp>
        <p:nvSpPr>
          <p:cNvPr id="15" name="Text 8"/>
          <p:cNvSpPr/>
          <p:nvPr/>
        </p:nvSpPr>
        <p:spPr>
          <a:xfrm>
            <a:off x="10852666" y="6907768"/>
            <a:ext cx="1908691" cy="230743"/>
          </a:xfrm>
          <a:prstGeom prst="rect">
            <a:avLst/>
          </a:prstGeom>
          <a:noFill/>
          <a:ln/>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Pruebas y Validación</a:t>
            </a:r>
            <a:endParaRPr lang="en-US" sz="1450" dirty="0"/>
          </a:p>
        </p:txBody>
      </p:sp>
      <p:sp>
        <p:nvSpPr>
          <p:cNvPr id="16" name="Text 9"/>
          <p:cNvSpPr/>
          <p:nvPr/>
        </p:nvSpPr>
        <p:spPr>
          <a:xfrm>
            <a:off x="10852666" y="7227094"/>
            <a:ext cx="3260765" cy="472678"/>
          </a:xfrm>
          <a:prstGeom prst="rect">
            <a:avLst/>
          </a:prstGeom>
          <a:noFill/>
          <a:ln/>
        </p:spPr>
        <p:txBody>
          <a:bodyPr wrap="square" lIns="0" tIns="0" rIns="0" bIns="0" rtlCol="0" anchor="t"/>
          <a:lstStyle/>
          <a:p>
            <a:pPr marL="0" indent="0" algn="l">
              <a:lnSpc>
                <a:spcPts val="1850"/>
              </a:lnSpc>
              <a:buNone/>
            </a:pPr>
            <a:r>
              <a:rPr lang="en-US" sz="1150" dirty="0">
                <a:solidFill>
                  <a:srgbClr val="746558"/>
                </a:solidFill>
                <a:latin typeface="Gelasio" pitchFamily="34" charset="0"/>
                <a:ea typeface="Gelasio" pitchFamily="34" charset="-122"/>
                <a:cs typeface="Gelasio" pitchFamily="34" charset="-120"/>
              </a:rPr>
              <a:t>Se asegura que el sistema cumple con los requerimientos y funciona correctamente.</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891076"/>
            <a:ext cx="4919186" cy="2447330"/>
          </a:xfrm>
          <a:prstGeom prst="rect">
            <a:avLst/>
          </a:prstGeom>
        </p:spPr>
      </p:pic>
      <p:sp>
        <p:nvSpPr>
          <p:cNvPr id="4" name="Text 0"/>
          <p:cNvSpPr/>
          <p:nvPr/>
        </p:nvSpPr>
        <p:spPr>
          <a:xfrm>
            <a:off x="793790" y="107501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Proceso Arquitectónico: Requerimientos</a:t>
            </a:r>
            <a:endParaRPr lang="en-US" sz="4450" dirty="0"/>
          </a:p>
        </p:txBody>
      </p:sp>
      <p:sp>
        <p:nvSpPr>
          <p:cNvPr id="5" name="Text 1"/>
          <p:cNvSpPr/>
          <p:nvPr/>
        </p:nvSpPr>
        <p:spPr>
          <a:xfrm>
            <a:off x="793790" y="283273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El proceso arquitectónico inicia identificando los requerimientos funcionales (qué debe hacer el sistema) y los requerimientos de calidad (cómo debe hacerlo). La arquitectura debe satisfacer tanto las necesidades operativas como los atributos de calidad: escalabilidad, seguridad y rendimiento.</a:t>
            </a:r>
            <a:endParaRPr lang="en-US" sz="1750" dirty="0"/>
          </a:p>
        </p:txBody>
      </p:sp>
      <p:sp>
        <p:nvSpPr>
          <p:cNvPr id="6" name="Text 2"/>
          <p:cNvSpPr/>
          <p:nvPr/>
        </p:nvSpPr>
        <p:spPr>
          <a:xfrm>
            <a:off x="793790" y="490239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El arquitecto colabora con los stakeholders para priorizar requerimientos y resolver conflictos entre atributos de calidad, buscando un balance efectivo entre las necesidades del negocio y las restricciones técnicas.</a:t>
            </a:r>
            <a:endParaRPr lang="en-US" sz="1750" dirty="0"/>
          </a:p>
        </p:txBody>
      </p:sp>
      <p:sp>
        <p:nvSpPr>
          <p:cNvPr id="7" name="Text 3"/>
          <p:cNvSpPr/>
          <p:nvPr/>
        </p:nvSpPr>
        <p:spPr>
          <a:xfrm>
            <a:off x="793790" y="6246257"/>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4"/>
          <p:cNvSpPr/>
          <p:nvPr/>
        </p:nvSpPr>
        <p:spPr>
          <a:xfrm>
            <a:off x="793790" y="6864310"/>
            <a:ext cx="7556421" cy="290274"/>
          </a:xfrm>
          <a:prstGeom prst="rect">
            <a:avLst/>
          </a:prstGeom>
          <a:noFill/>
          <a:ln/>
        </p:spPr>
        <p:txBody>
          <a:bodyPr wrap="non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Imagen: Curso Arquitectura de Software Universidad de los Andes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3429" y="949642"/>
            <a:ext cx="8481893" cy="681633"/>
          </a:xfrm>
          <a:prstGeom prst="rect">
            <a:avLst/>
          </a:prstGeom>
          <a:noFill/>
          <a:ln/>
        </p:spPr>
        <p:txBody>
          <a:bodyPr wrap="none" lIns="0" tIns="0" rIns="0" bIns="0" rtlCol="0" anchor="t"/>
          <a:lstStyle/>
          <a:p>
            <a:pPr marL="0" indent="0" algn="l">
              <a:lnSpc>
                <a:spcPts val="5350"/>
              </a:lnSpc>
              <a:buNone/>
            </a:pPr>
            <a:r>
              <a:rPr lang="en-US" sz="4250" dirty="0">
                <a:solidFill>
                  <a:srgbClr val="484237"/>
                </a:solidFill>
                <a:latin typeface="Gelasio Semi Bold" pitchFamily="34" charset="0"/>
                <a:ea typeface="Gelasio Semi Bold" pitchFamily="34" charset="-122"/>
                <a:cs typeface="Gelasio Semi Bold" pitchFamily="34" charset="-120"/>
              </a:rPr>
              <a:t>Proceso Arquitectónico: Diseño</a:t>
            </a:r>
            <a:endParaRPr lang="en-US" sz="4250" dirty="0"/>
          </a:p>
        </p:txBody>
      </p:sp>
      <p:sp>
        <p:nvSpPr>
          <p:cNvPr id="3" name="Text 1"/>
          <p:cNvSpPr/>
          <p:nvPr/>
        </p:nvSpPr>
        <p:spPr>
          <a:xfrm>
            <a:off x="763429" y="2154674"/>
            <a:ext cx="6285667" cy="1744861"/>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El proceso de diseño arquitectónico implica la toma de decisiones fundamentales sobre la estructura del sistema de software. Comienza con la descomposición del sistema en componentes manejables y la definición de sus responsabilidades.</a:t>
            </a:r>
            <a:endParaRPr lang="en-US" sz="1700" dirty="0"/>
          </a:p>
        </p:txBody>
      </p:sp>
      <p:sp>
        <p:nvSpPr>
          <p:cNvPr id="4" name="Text 2"/>
          <p:cNvSpPr/>
          <p:nvPr/>
        </p:nvSpPr>
        <p:spPr>
          <a:xfrm>
            <a:off x="763429" y="4095750"/>
            <a:ext cx="6285667" cy="1744861"/>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Los principios clave incluyen el encapsulamiento para ocultar la complejidad interna, la identificación de oportunidades de reuso de componentes, y el establecimiento de esquemas de comunicación entre procesos. Se debe prestar especial atención a los atributos de calidad como los tiempos de respuesta.</a:t>
            </a:r>
            <a:endParaRPr lang="en-US" sz="1700" dirty="0"/>
          </a:p>
        </p:txBody>
      </p:sp>
      <p:sp>
        <p:nvSpPr>
          <p:cNvPr id="5" name="Text 3"/>
          <p:cNvSpPr/>
          <p:nvPr/>
        </p:nvSpPr>
        <p:spPr>
          <a:xfrm>
            <a:off x="763429" y="6036826"/>
            <a:ext cx="6285667" cy="1046917"/>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Durante esta fase, se definen las interfaces entre componentes, los patrones de interacción, y los mecanismos de integración que asegurarán el funcionamiento cohesivo del sistema.</a:t>
            </a:r>
            <a:endParaRPr lang="en-US" sz="1700" dirty="0"/>
          </a:p>
        </p:txBody>
      </p:sp>
      <p:pic>
        <p:nvPicPr>
          <p:cNvPr id="6" name="Image 0" descr="preencoded.png"/>
          <p:cNvPicPr>
            <a:picLocks noChangeAspect="1"/>
          </p:cNvPicPr>
          <p:nvPr/>
        </p:nvPicPr>
        <p:blipFill>
          <a:blip r:embed="rId3"/>
          <a:stretch>
            <a:fillRect/>
          </a:stretch>
        </p:blipFill>
        <p:spPr>
          <a:xfrm>
            <a:off x="7588925" y="2203847"/>
            <a:ext cx="6285667" cy="2723674"/>
          </a:xfrm>
          <a:prstGeom prst="rect">
            <a:avLst/>
          </a:prstGeom>
        </p:spPr>
      </p:pic>
      <p:sp>
        <p:nvSpPr>
          <p:cNvPr id="7" name="Text 4"/>
          <p:cNvSpPr/>
          <p:nvPr/>
        </p:nvSpPr>
        <p:spPr>
          <a:xfrm>
            <a:off x="7588925" y="5172908"/>
            <a:ext cx="6285667" cy="279202"/>
          </a:xfrm>
          <a:prstGeom prst="rect">
            <a:avLst/>
          </a:prstGeom>
          <a:noFill/>
          <a:ln/>
        </p:spPr>
        <p:txBody>
          <a:bodyPr wrap="non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Imagen: Curso Arquitectura de Software Universidad de los Andes</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862382"/>
            <a:ext cx="4919186" cy="2504718"/>
          </a:xfrm>
          <a:prstGeom prst="rect">
            <a:avLst/>
          </a:prstGeom>
        </p:spPr>
      </p:pic>
      <p:sp>
        <p:nvSpPr>
          <p:cNvPr id="4" name="Text 0"/>
          <p:cNvSpPr/>
          <p:nvPr/>
        </p:nvSpPr>
        <p:spPr>
          <a:xfrm>
            <a:off x="793790" y="107501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Proceso Arquitectónico: Validación</a:t>
            </a:r>
            <a:endParaRPr lang="en-US" sz="4450" dirty="0"/>
          </a:p>
        </p:txBody>
      </p:sp>
      <p:sp>
        <p:nvSpPr>
          <p:cNvPr id="5" name="Text 1"/>
          <p:cNvSpPr/>
          <p:nvPr/>
        </p:nvSpPr>
        <p:spPr>
          <a:xfrm>
            <a:off x="793790" y="283273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La validación arquitectónica implica pruebas exhaustivas que incluyen tests unitarios, pruebas de integración y validaciones end-to-end para asegurar que el sistema cumple con los requerimientos establecidos.</a:t>
            </a:r>
            <a:endParaRPr lang="en-US" sz="1750" dirty="0"/>
          </a:p>
        </p:txBody>
      </p:sp>
      <p:sp>
        <p:nvSpPr>
          <p:cNvPr id="6" name="Text 2"/>
          <p:cNvSpPr/>
          <p:nvPr/>
        </p:nvSpPr>
        <p:spPr>
          <a:xfrm>
            <a:off x="793790" y="417659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 realizan pruebas de carga y estrés para verificar la escalabilidad, medir la latencia bajo diferentes condiciones y evaluar el rendimiento general del sistema en situaciones críticas.</a:t>
            </a:r>
            <a:endParaRPr lang="en-US" sz="1750" dirty="0"/>
          </a:p>
        </p:txBody>
      </p:sp>
      <p:sp>
        <p:nvSpPr>
          <p:cNvPr id="7" name="Text 3"/>
          <p:cNvSpPr/>
          <p:nvPr/>
        </p:nvSpPr>
        <p:spPr>
          <a:xfrm>
            <a:off x="793790" y="552045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Es fundamental validar los mecanismos de manejo de errores, la tolerancia a fallos y la capacidad de recuperación del sistema, asegurando su robustez en producción.</a:t>
            </a:r>
            <a:endParaRPr lang="en-US" sz="1750" dirty="0"/>
          </a:p>
        </p:txBody>
      </p:sp>
      <p:sp>
        <p:nvSpPr>
          <p:cNvPr id="8" name="Text 4"/>
          <p:cNvSpPr/>
          <p:nvPr/>
        </p:nvSpPr>
        <p:spPr>
          <a:xfrm>
            <a:off x="793790" y="6864310"/>
            <a:ext cx="7556421" cy="290274"/>
          </a:xfrm>
          <a:prstGeom prst="rect">
            <a:avLst/>
          </a:prstGeom>
          <a:noFill/>
          <a:ln/>
        </p:spPr>
        <p:txBody>
          <a:bodyPr wrap="non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Imagen: Curso Arquitectura de Software Universidad de los Andes</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48088"/>
            <a:ext cx="6261973"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Vistas Arquitectónicas</a:t>
            </a:r>
            <a:endParaRPr lang="en-US" sz="4450" dirty="0"/>
          </a:p>
        </p:txBody>
      </p:sp>
      <p:sp>
        <p:nvSpPr>
          <p:cNvPr id="4" name="Shape 1"/>
          <p:cNvSpPr/>
          <p:nvPr/>
        </p:nvSpPr>
        <p:spPr>
          <a:xfrm>
            <a:off x="6280190" y="2897029"/>
            <a:ext cx="3664744" cy="3484364"/>
          </a:xfrm>
          <a:prstGeom prst="roundRect">
            <a:avLst>
              <a:gd name="adj" fmla="val 976"/>
            </a:avLst>
          </a:prstGeom>
          <a:solidFill>
            <a:srgbClr val="EEE8DD"/>
          </a:solidFill>
          <a:ln/>
        </p:spPr>
      </p:sp>
      <p:sp>
        <p:nvSpPr>
          <p:cNvPr id="5" name="Text 2"/>
          <p:cNvSpPr/>
          <p:nvPr/>
        </p:nvSpPr>
        <p:spPr>
          <a:xfrm>
            <a:off x="6507004" y="31238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Perspectiva</a:t>
            </a:r>
            <a:endParaRPr lang="en-US" sz="2200" dirty="0"/>
          </a:p>
        </p:txBody>
      </p:sp>
      <p:sp>
        <p:nvSpPr>
          <p:cNvPr id="6" name="Text 3"/>
          <p:cNvSpPr/>
          <p:nvPr/>
        </p:nvSpPr>
        <p:spPr>
          <a:xfrm>
            <a:off x="6507004" y="3614261"/>
            <a:ext cx="3211116"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Una vista es la aplicación de un punto de vista en una arquitectura de software específica.</a:t>
            </a:r>
            <a:endParaRPr lang="en-US" sz="1750" dirty="0"/>
          </a:p>
        </p:txBody>
      </p:sp>
      <p:sp>
        <p:nvSpPr>
          <p:cNvPr id="7" name="Shape 4"/>
          <p:cNvSpPr/>
          <p:nvPr/>
        </p:nvSpPr>
        <p:spPr>
          <a:xfrm>
            <a:off x="10171748" y="2897029"/>
            <a:ext cx="3664863" cy="3484364"/>
          </a:xfrm>
          <a:prstGeom prst="roundRect">
            <a:avLst>
              <a:gd name="adj" fmla="val 976"/>
            </a:avLst>
          </a:prstGeom>
          <a:solidFill>
            <a:srgbClr val="EEE8DD"/>
          </a:solidFill>
          <a:ln/>
        </p:spPr>
      </p:sp>
      <p:sp>
        <p:nvSpPr>
          <p:cNvPr id="8" name="Text 5"/>
          <p:cNvSpPr/>
          <p:nvPr/>
        </p:nvSpPr>
        <p:spPr>
          <a:xfrm>
            <a:off x="10398562" y="31238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Ejemplo</a:t>
            </a:r>
            <a:endParaRPr lang="en-US" sz="2200" dirty="0"/>
          </a:p>
        </p:txBody>
      </p:sp>
      <p:sp>
        <p:nvSpPr>
          <p:cNvPr id="9" name="Text 6"/>
          <p:cNvSpPr/>
          <p:nvPr/>
        </p:nvSpPr>
        <p:spPr>
          <a:xfrm>
            <a:off x="10398562" y="3614261"/>
            <a:ext cx="3211235" cy="254031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Por ejemplo, una vista lógica representa la interacción entre los componentes del software, mientras que una vista física describe cómo se implementan los componentes en el hardware.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82955" y="615196"/>
            <a:ext cx="9415463" cy="699135"/>
          </a:xfrm>
          <a:prstGeom prst="rect">
            <a:avLst/>
          </a:prstGeom>
          <a:noFill/>
          <a:ln/>
        </p:spPr>
        <p:txBody>
          <a:bodyPr wrap="none" lIns="0" tIns="0" rIns="0" bIns="0" rtlCol="0" anchor="t"/>
          <a:lstStyle/>
          <a:p>
            <a:pPr marL="0" indent="0" algn="l">
              <a:lnSpc>
                <a:spcPts val="5500"/>
              </a:lnSpc>
              <a:buNone/>
            </a:pPr>
            <a:r>
              <a:rPr lang="en-US" sz="4400" dirty="0">
                <a:solidFill>
                  <a:srgbClr val="484237"/>
                </a:solidFill>
                <a:latin typeface="Gelasio Semi Bold" pitchFamily="34" charset="0"/>
                <a:ea typeface="Gelasio Semi Bold" pitchFamily="34" charset="-122"/>
                <a:cs typeface="Gelasio Semi Bold" pitchFamily="34" charset="-120"/>
              </a:rPr>
              <a:t>Ejemplo de Vistas Arquitectónicas</a:t>
            </a:r>
            <a:endParaRPr lang="en-US" sz="4400" dirty="0"/>
          </a:p>
        </p:txBody>
      </p:sp>
      <p:pic>
        <p:nvPicPr>
          <p:cNvPr id="3" name="Image 0" descr="preencoded.png"/>
          <p:cNvPicPr>
            <a:picLocks noChangeAspect="1"/>
          </p:cNvPicPr>
          <p:nvPr/>
        </p:nvPicPr>
        <p:blipFill>
          <a:blip r:embed="rId3"/>
          <a:stretch>
            <a:fillRect/>
          </a:stretch>
        </p:blipFill>
        <p:spPr>
          <a:xfrm>
            <a:off x="782955" y="1761768"/>
            <a:ext cx="6392466" cy="3950732"/>
          </a:xfrm>
          <a:prstGeom prst="rect">
            <a:avLst/>
          </a:prstGeom>
        </p:spPr>
      </p:pic>
      <p:sp>
        <p:nvSpPr>
          <p:cNvPr id="4" name="Text 1"/>
          <p:cNvSpPr/>
          <p:nvPr/>
        </p:nvSpPr>
        <p:spPr>
          <a:xfrm>
            <a:off x="782955" y="5936218"/>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Vista Lógica</a:t>
            </a:r>
            <a:endParaRPr lang="en-US" sz="2200" dirty="0"/>
          </a:p>
        </p:txBody>
      </p:sp>
      <p:sp>
        <p:nvSpPr>
          <p:cNvPr id="5" name="Text 2"/>
          <p:cNvSpPr/>
          <p:nvPr/>
        </p:nvSpPr>
        <p:spPr>
          <a:xfrm>
            <a:off x="782955" y="6419969"/>
            <a:ext cx="6392466" cy="71580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Muestra la interacción entre los componentes del sistema, sin importar su implementación física.</a:t>
            </a:r>
            <a:endParaRPr lang="en-US" sz="1750" dirty="0"/>
          </a:p>
        </p:txBody>
      </p:sp>
      <p:pic>
        <p:nvPicPr>
          <p:cNvPr id="6" name="Image 1" descr="preencoded.png"/>
          <p:cNvPicPr>
            <a:picLocks noChangeAspect="1"/>
          </p:cNvPicPr>
          <p:nvPr/>
        </p:nvPicPr>
        <p:blipFill>
          <a:blip r:embed="rId4"/>
          <a:stretch>
            <a:fillRect/>
          </a:stretch>
        </p:blipFill>
        <p:spPr>
          <a:xfrm>
            <a:off x="7454979" y="1761768"/>
            <a:ext cx="6392466" cy="3950732"/>
          </a:xfrm>
          <a:prstGeom prst="rect">
            <a:avLst/>
          </a:prstGeom>
        </p:spPr>
      </p:pic>
      <p:sp>
        <p:nvSpPr>
          <p:cNvPr id="7" name="Text 3"/>
          <p:cNvSpPr/>
          <p:nvPr/>
        </p:nvSpPr>
        <p:spPr>
          <a:xfrm>
            <a:off x="7454979" y="5936218"/>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Vista de Desarrollo</a:t>
            </a:r>
            <a:endParaRPr lang="en-US" sz="2200" dirty="0"/>
          </a:p>
        </p:txBody>
      </p:sp>
      <p:sp>
        <p:nvSpPr>
          <p:cNvPr id="8" name="Text 4"/>
          <p:cNvSpPr/>
          <p:nvPr/>
        </p:nvSpPr>
        <p:spPr>
          <a:xfrm>
            <a:off x="7454979" y="6419969"/>
            <a:ext cx="6392466" cy="71580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Describe la organización del código fuente, las dependencias y la estructura del sistema.</a:t>
            </a:r>
            <a:endParaRPr lang="en-US" sz="1750" dirty="0"/>
          </a:p>
        </p:txBody>
      </p:sp>
      <p:sp>
        <p:nvSpPr>
          <p:cNvPr id="9" name="Text 5"/>
          <p:cNvSpPr/>
          <p:nvPr/>
        </p:nvSpPr>
        <p:spPr>
          <a:xfrm>
            <a:off x="782955" y="7387352"/>
            <a:ext cx="13064490" cy="286226"/>
          </a:xfrm>
          <a:prstGeom prst="rect">
            <a:avLst/>
          </a:prstGeom>
          <a:noFill/>
          <a:ln/>
        </p:spPr>
        <p:txBody>
          <a:bodyPr wrap="non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Imagen: Curso Arquitectura de Software Universidad de los Andes</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6F0">
              <a:alpha val="85000"/>
            </a:srgbClr>
          </a:solidFill>
          <a:ln/>
        </p:spPr>
      </p:sp>
      <p:sp>
        <p:nvSpPr>
          <p:cNvPr id="4" name="Text 1"/>
          <p:cNvSpPr/>
          <p:nvPr/>
        </p:nvSpPr>
        <p:spPr>
          <a:xfrm>
            <a:off x="725329" y="1060728"/>
            <a:ext cx="12495371" cy="647700"/>
          </a:xfrm>
          <a:prstGeom prst="rect">
            <a:avLst/>
          </a:prstGeom>
          <a:noFill/>
          <a:ln/>
        </p:spPr>
        <p:txBody>
          <a:bodyPr wrap="none" lIns="0" tIns="0" rIns="0" bIns="0" rtlCol="0" anchor="t"/>
          <a:lstStyle/>
          <a:p>
            <a:pPr marL="0" indent="0" algn="l">
              <a:lnSpc>
                <a:spcPts val="5050"/>
              </a:lnSpc>
              <a:buNone/>
            </a:pPr>
            <a:r>
              <a:rPr lang="en-US" sz="4050" dirty="0">
                <a:solidFill>
                  <a:srgbClr val="484237"/>
                </a:solidFill>
                <a:latin typeface="Gelasio Semi Bold" pitchFamily="34" charset="0"/>
                <a:ea typeface="Gelasio Semi Bold" pitchFamily="34" charset="-122"/>
                <a:cs typeface="Gelasio Semi Bold" pitchFamily="34" charset="-120"/>
              </a:rPr>
              <a:t>Puntos de Vista: Modelo 4+1 (</a:t>
            </a:r>
            <a:r>
              <a:rPr lang="en-US" sz="4050" i="1" dirty="0">
                <a:solidFill>
                  <a:srgbClr val="484237"/>
                </a:solidFill>
                <a:latin typeface="Gelasio Semi Bold" pitchFamily="34" charset="0"/>
                <a:ea typeface="Gelasio Semi Bold" pitchFamily="34" charset="-122"/>
                <a:cs typeface="Gelasio Semi Bold" pitchFamily="34" charset="-120"/>
              </a:rPr>
              <a:t>Philippe Kruchten</a:t>
            </a:r>
            <a:r>
              <a:rPr lang="en-US" sz="4050" dirty="0">
                <a:solidFill>
                  <a:srgbClr val="484237"/>
                </a:solidFill>
                <a:latin typeface="Gelasio Semi Bold" pitchFamily="34" charset="0"/>
                <a:ea typeface="Gelasio Semi Bold" pitchFamily="34" charset="-122"/>
                <a:cs typeface="Gelasio Semi Bold" pitchFamily="34" charset="-120"/>
              </a:rPr>
              <a:t>)</a:t>
            </a:r>
            <a:endParaRPr lang="en-US" sz="4050" dirty="0"/>
          </a:p>
        </p:txBody>
      </p:sp>
      <p:sp>
        <p:nvSpPr>
          <p:cNvPr id="5" name="Text 2"/>
          <p:cNvSpPr/>
          <p:nvPr/>
        </p:nvSpPr>
        <p:spPr>
          <a:xfrm>
            <a:off x="725329" y="2019300"/>
            <a:ext cx="13179743" cy="663178"/>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El modelo 4+1 es un marco de referencia para describir la arquitectura de sistemas software intensivos, basados en el uso de múltiples vistas concurrentes.</a:t>
            </a:r>
            <a:endParaRPr lang="en-US" sz="1600" dirty="0"/>
          </a:p>
        </p:txBody>
      </p:sp>
      <p:sp>
        <p:nvSpPr>
          <p:cNvPr id="6" name="Shape 3"/>
          <p:cNvSpPr/>
          <p:nvPr/>
        </p:nvSpPr>
        <p:spPr>
          <a:xfrm>
            <a:off x="725329" y="2915603"/>
            <a:ext cx="4255056" cy="2188845"/>
          </a:xfrm>
          <a:prstGeom prst="roundRect">
            <a:avLst>
              <a:gd name="adj" fmla="val 1420"/>
            </a:avLst>
          </a:prstGeom>
          <a:solidFill>
            <a:srgbClr val="EEE8DD"/>
          </a:solidFill>
          <a:ln/>
        </p:spPr>
      </p:sp>
      <p:sp>
        <p:nvSpPr>
          <p:cNvPr id="7" name="Text 4"/>
          <p:cNvSpPr/>
          <p:nvPr/>
        </p:nvSpPr>
        <p:spPr>
          <a:xfrm>
            <a:off x="932498" y="3122771"/>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Vista Lógica</a:t>
            </a:r>
            <a:endParaRPr lang="en-US" sz="2000" dirty="0"/>
          </a:p>
        </p:txBody>
      </p:sp>
      <p:sp>
        <p:nvSpPr>
          <p:cNvPr id="8" name="Text 5"/>
          <p:cNvSpPr/>
          <p:nvPr/>
        </p:nvSpPr>
        <p:spPr>
          <a:xfrm>
            <a:off x="932498" y="3570923"/>
            <a:ext cx="3840718" cy="994767"/>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Describe la estructura y funcionalidad del sistema, identificando los componentes y sus interacciones.</a:t>
            </a:r>
            <a:endParaRPr lang="en-US" sz="1600" dirty="0"/>
          </a:p>
        </p:txBody>
      </p:sp>
      <p:sp>
        <p:nvSpPr>
          <p:cNvPr id="9" name="Shape 6"/>
          <p:cNvSpPr/>
          <p:nvPr/>
        </p:nvSpPr>
        <p:spPr>
          <a:xfrm>
            <a:off x="5187553" y="2915603"/>
            <a:ext cx="4255175" cy="2188845"/>
          </a:xfrm>
          <a:prstGeom prst="roundRect">
            <a:avLst>
              <a:gd name="adj" fmla="val 1420"/>
            </a:avLst>
          </a:prstGeom>
          <a:solidFill>
            <a:srgbClr val="EEE8DD"/>
          </a:solidFill>
          <a:ln/>
        </p:spPr>
      </p:sp>
      <p:sp>
        <p:nvSpPr>
          <p:cNvPr id="10" name="Text 7"/>
          <p:cNvSpPr/>
          <p:nvPr/>
        </p:nvSpPr>
        <p:spPr>
          <a:xfrm>
            <a:off x="5394722" y="3122771"/>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Vista de Desarrollo</a:t>
            </a:r>
            <a:endParaRPr lang="en-US" sz="2000" dirty="0"/>
          </a:p>
        </p:txBody>
      </p:sp>
      <p:sp>
        <p:nvSpPr>
          <p:cNvPr id="11" name="Text 8"/>
          <p:cNvSpPr/>
          <p:nvPr/>
        </p:nvSpPr>
        <p:spPr>
          <a:xfrm>
            <a:off x="5394722" y="3570923"/>
            <a:ext cx="3840837" cy="1326356"/>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Se centra en la organización del código y los artefactos de software, mostrando cómo se gestionan y desarrollan los componentes.</a:t>
            </a:r>
            <a:endParaRPr lang="en-US" sz="1600" dirty="0"/>
          </a:p>
        </p:txBody>
      </p:sp>
      <p:sp>
        <p:nvSpPr>
          <p:cNvPr id="12" name="Shape 9"/>
          <p:cNvSpPr/>
          <p:nvPr/>
        </p:nvSpPr>
        <p:spPr>
          <a:xfrm>
            <a:off x="9649897" y="2915603"/>
            <a:ext cx="4255056" cy="2188845"/>
          </a:xfrm>
          <a:prstGeom prst="roundRect">
            <a:avLst>
              <a:gd name="adj" fmla="val 1420"/>
            </a:avLst>
          </a:prstGeom>
          <a:solidFill>
            <a:srgbClr val="EEE8DD"/>
          </a:solidFill>
          <a:ln/>
        </p:spPr>
      </p:sp>
      <p:sp>
        <p:nvSpPr>
          <p:cNvPr id="13" name="Text 10"/>
          <p:cNvSpPr/>
          <p:nvPr/>
        </p:nvSpPr>
        <p:spPr>
          <a:xfrm>
            <a:off x="9857065" y="3122771"/>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Vista de Proceso</a:t>
            </a:r>
            <a:endParaRPr lang="en-US" sz="2000" dirty="0"/>
          </a:p>
        </p:txBody>
      </p:sp>
      <p:sp>
        <p:nvSpPr>
          <p:cNvPr id="14" name="Text 11"/>
          <p:cNvSpPr/>
          <p:nvPr/>
        </p:nvSpPr>
        <p:spPr>
          <a:xfrm>
            <a:off x="9857065" y="3570923"/>
            <a:ext cx="3840718" cy="1326356"/>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Aborda el comportamiento dinámico del sistema, incluyendo aspectos como la concurrencia y la comunicación entre procesos durante la ejecución.</a:t>
            </a:r>
            <a:endParaRPr lang="en-US" sz="1600" dirty="0"/>
          </a:p>
        </p:txBody>
      </p:sp>
      <p:sp>
        <p:nvSpPr>
          <p:cNvPr id="15" name="Shape 12"/>
          <p:cNvSpPr/>
          <p:nvPr/>
        </p:nvSpPr>
        <p:spPr>
          <a:xfrm>
            <a:off x="725329" y="5311616"/>
            <a:ext cx="6486168" cy="1857256"/>
          </a:xfrm>
          <a:prstGeom prst="roundRect">
            <a:avLst>
              <a:gd name="adj" fmla="val 1674"/>
            </a:avLst>
          </a:prstGeom>
          <a:solidFill>
            <a:srgbClr val="EEE8DD"/>
          </a:solidFill>
          <a:ln/>
        </p:spPr>
      </p:sp>
      <p:sp>
        <p:nvSpPr>
          <p:cNvPr id="16" name="Text 13"/>
          <p:cNvSpPr/>
          <p:nvPr/>
        </p:nvSpPr>
        <p:spPr>
          <a:xfrm>
            <a:off x="932498" y="5518785"/>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Vista Física</a:t>
            </a:r>
            <a:endParaRPr lang="en-US" sz="2000" dirty="0"/>
          </a:p>
        </p:txBody>
      </p:sp>
      <p:sp>
        <p:nvSpPr>
          <p:cNvPr id="17" name="Text 14"/>
          <p:cNvSpPr/>
          <p:nvPr/>
        </p:nvSpPr>
        <p:spPr>
          <a:xfrm>
            <a:off x="932498" y="5966936"/>
            <a:ext cx="6071830" cy="994767"/>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Relacionada con la infraestructura tecnológica, describe cómo se despliegan los componentes en el hardware y las conexiones físicas entre ellos.</a:t>
            </a:r>
            <a:endParaRPr lang="en-US" sz="1600" dirty="0"/>
          </a:p>
        </p:txBody>
      </p:sp>
      <p:sp>
        <p:nvSpPr>
          <p:cNvPr id="18" name="Shape 15"/>
          <p:cNvSpPr/>
          <p:nvPr/>
        </p:nvSpPr>
        <p:spPr>
          <a:xfrm>
            <a:off x="7418665" y="5311616"/>
            <a:ext cx="6486287" cy="1857256"/>
          </a:xfrm>
          <a:prstGeom prst="roundRect">
            <a:avLst>
              <a:gd name="adj" fmla="val 1674"/>
            </a:avLst>
          </a:prstGeom>
          <a:solidFill>
            <a:srgbClr val="EEE8DD"/>
          </a:solidFill>
          <a:ln/>
        </p:spPr>
      </p:sp>
      <p:sp>
        <p:nvSpPr>
          <p:cNvPr id="19" name="Text 16"/>
          <p:cNvSpPr/>
          <p:nvPr/>
        </p:nvSpPr>
        <p:spPr>
          <a:xfrm>
            <a:off x="7625834" y="5518785"/>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Escenarios</a:t>
            </a:r>
            <a:endParaRPr lang="en-US" sz="2000" dirty="0"/>
          </a:p>
        </p:txBody>
      </p:sp>
      <p:sp>
        <p:nvSpPr>
          <p:cNvPr id="20" name="Text 17"/>
          <p:cNvSpPr/>
          <p:nvPr/>
        </p:nvSpPr>
        <p:spPr>
          <a:xfrm>
            <a:off x="7625834" y="5966936"/>
            <a:ext cx="6071949" cy="994767"/>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Proporcionan casos de uso concretos que validan el diseño arquitectónico e ilustran cómo las diferentes vistas trabajan juntas para cumplir los requisitos del sistema.</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6F0">
              <a:alpha val="85000"/>
            </a:srgbClr>
          </a:solidFill>
          <a:ln/>
        </p:spPr>
      </p:sp>
      <p:sp>
        <p:nvSpPr>
          <p:cNvPr id="4" name="Text 1"/>
          <p:cNvSpPr/>
          <p:nvPr/>
        </p:nvSpPr>
        <p:spPr>
          <a:xfrm>
            <a:off x="793790" y="1610082"/>
            <a:ext cx="9334976"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Vista Lógica y Vista de Desarrollo</a:t>
            </a:r>
            <a:endParaRPr lang="en-US" sz="4450" dirty="0"/>
          </a:p>
        </p:txBody>
      </p:sp>
      <p:sp>
        <p:nvSpPr>
          <p:cNvPr id="5" name="Text 2"/>
          <p:cNvSpPr/>
          <p:nvPr/>
        </p:nvSpPr>
        <p:spPr>
          <a:xfrm>
            <a:off x="793790" y="28858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Vista Lógica</a:t>
            </a:r>
            <a:endParaRPr lang="en-US" sz="2200" dirty="0"/>
          </a:p>
        </p:txBody>
      </p:sp>
      <p:sp>
        <p:nvSpPr>
          <p:cNvPr id="6" name="Text 3"/>
          <p:cNvSpPr/>
          <p:nvPr/>
        </p:nvSpPr>
        <p:spPr>
          <a:xfrm>
            <a:off x="793790" y="346698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Describe la funcionalidad del sistema desde la perspectiva de los objetos y sus interacciones.</a:t>
            </a:r>
            <a:endParaRPr lang="en-US" sz="1750" dirty="0"/>
          </a:p>
        </p:txBody>
      </p:sp>
      <p:sp>
        <p:nvSpPr>
          <p:cNvPr id="7" name="Text 4"/>
          <p:cNvSpPr/>
          <p:nvPr/>
        </p:nvSpPr>
        <p:spPr>
          <a:xfrm>
            <a:off x="793790" y="439685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Utiliza diagramas de clases y comunicación (UML) para representar la estructura interna.</a:t>
            </a:r>
            <a:endParaRPr lang="en-US" sz="1750" dirty="0"/>
          </a:p>
        </p:txBody>
      </p:sp>
      <p:sp>
        <p:nvSpPr>
          <p:cNvPr id="8" name="Text 5"/>
          <p:cNvSpPr/>
          <p:nvPr/>
        </p:nvSpPr>
        <p:spPr>
          <a:xfrm>
            <a:off x="793790" y="5326737"/>
            <a:ext cx="6244709" cy="1088708"/>
          </a:xfrm>
          <a:prstGeom prst="rect">
            <a:avLst/>
          </a:prstGeom>
          <a:noFill/>
          <a:ln/>
        </p:spPr>
        <p:txBody>
          <a:bodyPr wrap="squar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Interesados:</a:t>
            </a:r>
            <a:r>
              <a:rPr lang="en-US" sz="1750" dirty="0">
                <a:solidFill>
                  <a:srgbClr val="746558"/>
                </a:solidFill>
                <a:latin typeface="Gelasio" pitchFamily="34" charset="0"/>
                <a:ea typeface="Gelasio" pitchFamily="34" charset="-122"/>
                <a:cs typeface="Gelasio" pitchFamily="34" charset="-120"/>
              </a:rPr>
              <a:t> Esta vista está dirigida a diseñadores de software, arquitectos y desarrolladores que necesitan entender cómo se organizan los componentes del sistema.</a:t>
            </a:r>
            <a:endParaRPr lang="en-US" sz="1750" dirty="0"/>
          </a:p>
        </p:txBody>
      </p:sp>
      <p:sp>
        <p:nvSpPr>
          <p:cNvPr id="9" name="Text 6"/>
          <p:cNvSpPr/>
          <p:nvPr/>
        </p:nvSpPr>
        <p:spPr>
          <a:xfrm>
            <a:off x="7599521" y="28858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Vista de Desarrollo</a:t>
            </a:r>
            <a:endParaRPr lang="en-US" sz="2200" dirty="0"/>
          </a:p>
        </p:txBody>
      </p:sp>
      <p:sp>
        <p:nvSpPr>
          <p:cNvPr id="10" name="Text 7"/>
          <p:cNvSpPr/>
          <p:nvPr/>
        </p:nvSpPr>
        <p:spPr>
          <a:xfrm>
            <a:off x="7599521" y="346698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Muestra la organización del software desde la perspectiva del desarrollador.</a:t>
            </a:r>
            <a:endParaRPr lang="en-US" sz="1750" dirty="0"/>
          </a:p>
        </p:txBody>
      </p:sp>
      <p:sp>
        <p:nvSpPr>
          <p:cNvPr id="11" name="Text 8"/>
          <p:cNvSpPr/>
          <p:nvPr/>
        </p:nvSpPr>
        <p:spPr>
          <a:xfrm>
            <a:off x="7599521" y="439685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Utiliza diagramas de componentes y paquetes (UML) para representar la organización del código.</a:t>
            </a:r>
            <a:endParaRPr lang="en-US" sz="1750" dirty="0"/>
          </a:p>
        </p:txBody>
      </p:sp>
      <p:sp>
        <p:nvSpPr>
          <p:cNvPr id="12" name="Text 9"/>
          <p:cNvSpPr/>
          <p:nvPr/>
        </p:nvSpPr>
        <p:spPr>
          <a:xfrm>
            <a:off x="7599521" y="5326737"/>
            <a:ext cx="6244709" cy="1088708"/>
          </a:xfrm>
          <a:prstGeom prst="rect">
            <a:avLst/>
          </a:prstGeom>
          <a:noFill/>
          <a:ln/>
        </p:spPr>
        <p:txBody>
          <a:bodyPr wrap="squar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Interesados:</a:t>
            </a:r>
            <a:r>
              <a:rPr lang="en-US" sz="1750" dirty="0">
                <a:solidFill>
                  <a:srgbClr val="746558"/>
                </a:solidFill>
                <a:latin typeface="Gelasio" pitchFamily="34" charset="0"/>
                <a:ea typeface="Gelasio" pitchFamily="34" charset="-122"/>
                <a:cs typeface="Gelasio" pitchFamily="34" charset="-120"/>
              </a:rPr>
              <a:t> Está dirigida a desarrolladores, ingenieros de software y gerentes de proyecto que requieren información sobre la estructura del código y su organización.</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6F0">
              <a:alpha val="85000"/>
            </a:srgbClr>
          </a:solidFill>
          <a:ln/>
        </p:spPr>
      </p:sp>
      <p:sp>
        <p:nvSpPr>
          <p:cNvPr id="4" name="Text 1"/>
          <p:cNvSpPr/>
          <p:nvPr/>
        </p:nvSpPr>
        <p:spPr>
          <a:xfrm>
            <a:off x="793790" y="1610082"/>
            <a:ext cx="8379619"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Vista de Proceso y Vista Física</a:t>
            </a:r>
            <a:endParaRPr lang="en-US" sz="4450" dirty="0"/>
          </a:p>
        </p:txBody>
      </p:sp>
      <p:sp>
        <p:nvSpPr>
          <p:cNvPr id="5" name="Text 2"/>
          <p:cNvSpPr/>
          <p:nvPr/>
        </p:nvSpPr>
        <p:spPr>
          <a:xfrm>
            <a:off x="793790" y="28858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Vista de Proceso</a:t>
            </a:r>
            <a:endParaRPr lang="en-US" sz="2200" dirty="0"/>
          </a:p>
        </p:txBody>
      </p:sp>
      <p:sp>
        <p:nvSpPr>
          <p:cNvPr id="6" name="Text 3"/>
          <p:cNvSpPr/>
          <p:nvPr/>
        </p:nvSpPr>
        <p:spPr>
          <a:xfrm>
            <a:off x="793790" y="346698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 centra en la interacción de procesos, cómo se comunican y su comportamiento durante la ejecución.</a:t>
            </a:r>
            <a:endParaRPr lang="en-US" sz="1750" dirty="0"/>
          </a:p>
        </p:txBody>
      </p:sp>
      <p:sp>
        <p:nvSpPr>
          <p:cNvPr id="7" name="Text 4"/>
          <p:cNvSpPr/>
          <p:nvPr/>
        </p:nvSpPr>
        <p:spPr>
          <a:xfrm>
            <a:off x="793790" y="4396859"/>
            <a:ext cx="6244709" cy="725805"/>
          </a:xfrm>
          <a:prstGeom prst="rect">
            <a:avLst/>
          </a:prstGeom>
          <a:noFill/>
          <a:ln/>
        </p:spPr>
        <p:txBody>
          <a:bodyPr wrap="squar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Modelos o Diagramas:</a:t>
            </a:r>
            <a:r>
              <a:rPr lang="en-US" sz="1750" dirty="0">
                <a:solidFill>
                  <a:srgbClr val="746558"/>
                </a:solidFill>
                <a:latin typeface="Gelasio" pitchFamily="34" charset="0"/>
                <a:ea typeface="Gelasio" pitchFamily="34" charset="-122"/>
                <a:cs typeface="Gelasio" pitchFamily="34" charset="-120"/>
              </a:rPr>
              <a:t> Se utilizan el Diagrama de Actividad y el Diagrama de Secuencia (UML).</a:t>
            </a:r>
            <a:endParaRPr lang="en-US" sz="1750" dirty="0"/>
          </a:p>
        </p:txBody>
      </p:sp>
      <p:sp>
        <p:nvSpPr>
          <p:cNvPr id="8" name="Text 5"/>
          <p:cNvSpPr/>
          <p:nvPr/>
        </p:nvSpPr>
        <p:spPr>
          <a:xfrm>
            <a:off x="793790" y="5326737"/>
            <a:ext cx="6244709" cy="1088708"/>
          </a:xfrm>
          <a:prstGeom prst="rect">
            <a:avLst/>
          </a:prstGeom>
          <a:noFill/>
          <a:ln/>
        </p:spPr>
        <p:txBody>
          <a:bodyPr wrap="squar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Interesados:</a:t>
            </a:r>
            <a:r>
              <a:rPr lang="en-US" sz="1750" dirty="0">
                <a:solidFill>
                  <a:srgbClr val="746558"/>
                </a:solidFill>
                <a:latin typeface="Gelasio" pitchFamily="34" charset="0"/>
                <a:ea typeface="Gelasio" pitchFamily="34" charset="-122"/>
                <a:cs typeface="Gelasio" pitchFamily="34" charset="-120"/>
              </a:rPr>
              <a:t> Esta vista es relevante para desarrolladores, arquitectos de software y analistas que están interesados en la concurrencia, rendimiento y escalabilidad del sistema.</a:t>
            </a:r>
            <a:endParaRPr lang="en-US" sz="1750" dirty="0"/>
          </a:p>
        </p:txBody>
      </p:sp>
      <p:sp>
        <p:nvSpPr>
          <p:cNvPr id="9" name="Text 6"/>
          <p:cNvSpPr/>
          <p:nvPr/>
        </p:nvSpPr>
        <p:spPr>
          <a:xfrm>
            <a:off x="7599521" y="28858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Vista Física</a:t>
            </a:r>
            <a:endParaRPr lang="en-US" sz="2200" dirty="0"/>
          </a:p>
        </p:txBody>
      </p:sp>
      <p:sp>
        <p:nvSpPr>
          <p:cNvPr id="10" name="Text 7"/>
          <p:cNvSpPr/>
          <p:nvPr/>
        </p:nvSpPr>
        <p:spPr>
          <a:xfrm>
            <a:off x="7599521" y="346698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Describe la distribución física de los componentes del sistema, incluyendo su ubicación en hardware.</a:t>
            </a:r>
            <a:endParaRPr lang="en-US" sz="1750" dirty="0"/>
          </a:p>
        </p:txBody>
      </p:sp>
      <p:sp>
        <p:nvSpPr>
          <p:cNvPr id="11" name="Text 8"/>
          <p:cNvSpPr/>
          <p:nvPr/>
        </p:nvSpPr>
        <p:spPr>
          <a:xfrm>
            <a:off x="7599521" y="4396859"/>
            <a:ext cx="6244709" cy="725805"/>
          </a:xfrm>
          <a:prstGeom prst="rect">
            <a:avLst/>
          </a:prstGeom>
          <a:noFill/>
          <a:ln/>
        </p:spPr>
        <p:txBody>
          <a:bodyPr wrap="squar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Modelos o Diagramas:</a:t>
            </a:r>
            <a:r>
              <a:rPr lang="en-US" sz="1750" dirty="0">
                <a:solidFill>
                  <a:srgbClr val="746558"/>
                </a:solidFill>
                <a:latin typeface="Gelasio" pitchFamily="34" charset="0"/>
                <a:ea typeface="Gelasio" pitchFamily="34" charset="-122"/>
                <a:cs typeface="Gelasio" pitchFamily="34" charset="-120"/>
              </a:rPr>
              <a:t> Se utiliza el Diagrama de Despliegue (UML).</a:t>
            </a:r>
            <a:endParaRPr lang="en-US" sz="1750" dirty="0"/>
          </a:p>
        </p:txBody>
      </p:sp>
      <p:sp>
        <p:nvSpPr>
          <p:cNvPr id="12" name="Text 9"/>
          <p:cNvSpPr/>
          <p:nvPr/>
        </p:nvSpPr>
        <p:spPr>
          <a:xfrm>
            <a:off x="7599521" y="5326737"/>
            <a:ext cx="6244709" cy="1088708"/>
          </a:xfrm>
          <a:prstGeom prst="rect">
            <a:avLst/>
          </a:prstGeom>
          <a:noFill/>
          <a:ln/>
        </p:spPr>
        <p:txBody>
          <a:bodyPr wrap="squar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Interesados:</a:t>
            </a:r>
            <a:r>
              <a:rPr lang="en-US" sz="1750" dirty="0">
                <a:solidFill>
                  <a:srgbClr val="746558"/>
                </a:solidFill>
                <a:latin typeface="Gelasio" pitchFamily="34" charset="0"/>
                <a:ea typeface="Gelasio" pitchFamily="34" charset="-122"/>
                <a:cs typeface="Gelasio" pitchFamily="34" charset="-120"/>
              </a:rPr>
              <a:t> Ingenieros de sistemas y administradores de infraestructura que necesitan entender cómo se implementa físicamente el sistema.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59042"/>
            <a:ext cx="11243548"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Es el Coliseo Romano una Arquitectura?</a:t>
            </a:r>
            <a:endParaRPr lang="en-US" sz="4450" dirty="0"/>
          </a:p>
        </p:txBody>
      </p:sp>
      <p:sp>
        <p:nvSpPr>
          <p:cNvPr id="3" name="Text 1"/>
          <p:cNvSpPr/>
          <p:nvPr/>
        </p:nvSpPr>
        <p:spPr>
          <a:xfrm>
            <a:off x="793790" y="3112056"/>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El coliseo Romano es el resultado de una arquitectura. El resultado de una arquitectura es una instancia de ella, una implementación. Si los arquitectos no hubiesen creado una representación descriptiva, ellos seguramente no lo habían podido construir.</a:t>
            </a:r>
            <a:endParaRPr lang="en-US" sz="1750" dirty="0"/>
          </a:p>
        </p:txBody>
      </p:sp>
      <p:sp>
        <p:nvSpPr>
          <p:cNvPr id="4" name="Text 2"/>
          <p:cNvSpPr/>
          <p:nvPr/>
        </p:nvSpPr>
        <p:spPr>
          <a:xfrm>
            <a:off x="1133951" y="5181719"/>
            <a:ext cx="5904548"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La arquitectura es un conjunto de representaciones que son requeridas para crear un objeto.</a:t>
            </a:r>
            <a:endParaRPr lang="en-US" sz="1750" dirty="0"/>
          </a:p>
        </p:txBody>
      </p:sp>
      <p:sp>
        <p:nvSpPr>
          <p:cNvPr id="5" name="Shape 3"/>
          <p:cNvSpPr/>
          <p:nvPr/>
        </p:nvSpPr>
        <p:spPr>
          <a:xfrm>
            <a:off x="793790" y="5181719"/>
            <a:ext cx="30480" cy="725805"/>
          </a:xfrm>
          <a:prstGeom prst="rect">
            <a:avLst/>
          </a:prstGeom>
          <a:solidFill>
            <a:srgbClr val="D3C5B6"/>
          </a:solidFill>
          <a:ln/>
        </p:spPr>
      </p:sp>
      <p:pic>
        <p:nvPicPr>
          <p:cNvPr id="6" name="Image 0" descr="preencoded.png"/>
          <p:cNvPicPr>
            <a:picLocks noChangeAspect="1"/>
          </p:cNvPicPr>
          <p:nvPr/>
        </p:nvPicPr>
        <p:blipFill>
          <a:blip r:embed="rId3"/>
          <a:stretch>
            <a:fillRect/>
          </a:stretch>
        </p:blipFill>
        <p:spPr>
          <a:xfrm>
            <a:off x="7599521" y="3163133"/>
            <a:ext cx="4011930" cy="29521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386"/>
          </a:xfrm>
          <a:prstGeom prst="rect">
            <a:avLst/>
          </a:prstGeom>
        </p:spPr>
      </p:pic>
      <p:sp>
        <p:nvSpPr>
          <p:cNvPr id="3" name="Text 0"/>
          <p:cNvSpPr/>
          <p:nvPr/>
        </p:nvSpPr>
        <p:spPr>
          <a:xfrm>
            <a:off x="6191488" y="553998"/>
            <a:ext cx="5036344" cy="629483"/>
          </a:xfrm>
          <a:prstGeom prst="rect">
            <a:avLst/>
          </a:prstGeom>
          <a:noFill/>
          <a:ln/>
        </p:spPr>
        <p:txBody>
          <a:bodyPr wrap="none" lIns="0" tIns="0" rIns="0" bIns="0" rtlCol="0" anchor="t"/>
          <a:lstStyle/>
          <a:p>
            <a:pPr marL="0" indent="0" algn="l">
              <a:lnSpc>
                <a:spcPts val="4950"/>
              </a:lnSpc>
              <a:buNone/>
            </a:pPr>
            <a:r>
              <a:rPr lang="en-US" sz="3950" dirty="0">
                <a:solidFill>
                  <a:srgbClr val="484237"/>
                </a:solidFill>
                <a:latin typeface="Gelasio Semi Bold" pitchFamily="34" charset="0"/>
                <a:ea typeface="Gelasio Semi Bold" pitchFamily="34" charset="-122"/>
                <a:cs typeface="Gelasio Semi Bold" pitchFamily="34" charset="-120"/>
              </a:rPr>
              <a:t>Escenarios</a:t>
            </a:r>
            <a:endParaRPr lang="en-US" sz="3950" dirty="0"/>
          </a:p>
        </p:txBody>
      </p:sp>
      <p:pic>
        <p:nvPicPr>
          <p:cNvPr id="4" name="Image 1" descr="preencoded.png"/>
          <p:cNvPicPr>
            <a:picLocks noChangeAspect="1"/>
          </p:cNvPicPr>
          <p:nvPr/>
        </p:nvPicPr>
        <p:blipFill>
          <a:blip r:embed="rId4"/>
          <a:stretch>
            <a:fillRect/>
          </a:stretch>
        </p:blipFill>
        <p:spPr>
          <a:xfrm>
            <a:off x="6191488" y="1485662"/>
            <a:ext cx="503634" cy="503634"/>
          </a:xfrm>
          <a:prstGeom prst="rect">
            <a:avLst/>
          </a:prstGeom>
        </p:spPr>
      </p:pic>
      <p:sp>
        <p:nvSpPr>
          <p:cNvPr id="5" name="Text 1"/>
          <p:cNvSpPr/>
          <p:nvPr/>
        </p:nvSpPr>
        <p:spPr>
          <a:xfrm>
            <a:off x="6191488" y="2241113"/>
            <a:ext cx="2518172" cy="314682"/>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Objetivo</a:t>
            </a:r>
            <a:endParaRPr lang="en-US" sz="1950" dirty="0"/>
          </a:p>
        </p:txBody>
      </p:sp>
      <p:sp>
        <p:nvSpPr>
          <p:cNvPr id="6" name="Text 2"/>
          <p:cNvSpPr/>
          <p:nvPr/>
        </p:nvSpPr>
        <p:spPr>
          <a:xfrm>
            <a:off x="6191488" y="2676644"/>
            <a:ext cx="7733824" cy="644604"/>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Ilustrar la arquitectura mediante un conjunto de casos de uso que describen interacciones entre objetos y procesos.</a:t>
            </a:r>
            <a:endParaRPr lang="en-US" sz="1550" dirty="0"/>
          </a:p>
        </p:txBody>
      </p:sp>
      <p:pic>
        <p:nvPicPr>
          <p:cNvPr id="7" name="Image 2" descr="preencoded.png"/>
          <p:cNvPicPr>
            <a:picLocks noChangeAspect="1"/>
          </p:cNvPicPr>
          <p:nvPr/>
        </p:nvPicPr>
        <p:blipFill>
          <a:blip r:embed="rId5"/>
          <a:stretch>
            <a:fillRect/>
          </a:stretch>
        </p:blipFill>
        <p:spPr>
          <a:xfrm>
            <a:off x="6191488" y="3824883"/>
            <a:ext cx="503634" cy="503634"/>
          </a:xfrm>
          <a:prstGeom prst="rect">
            <a:avLst/>
          </a:prstGeom>
        </p:spPr>
      </p:pic>
      <p:sp>
        <p:nvSpPr>
          <p:cNvPr id="8" name="Text 3"/>
          <p:cNvSpPr/>
          <p:nvPr/>
        </p:nvSpPr>
        <p:spPr>
          <a:xfrm>
            <a:off x="6191488" y="4580334"/>
            <a:ext cx="2518172" cy="314682"/>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Modelos</a:t>
            </a:r>
            <a:endParaRPr lang="en-US" sz="1950" dirty="0"/>
          </a:p>
        </p:txBody>
      </p:sp>
      <p:sp>
        <p:nvSpPr>
          <p:cNvPr id="9" name="Text 4"/>
          <p:cNvSpPr/>
          <p:nvPr/>
        </p:nvSpPr>
        <p:spPr>
          <a:xfrm>
            <a:off x="6191488" y="5015865"/>
            <a:ext cx="7733824"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Se utilizan descripciones narrativas o diagramas UML para representar casos de uso.</a:t>
            </a:r>
            <a:endParaRPr lang="en-US" sz="1550" dirty="0"/>
          </a:p>
        </p:txBody>
      </p:sp>
      <p:pic>
        <p:nvPicPr>
          <p:cNvPr id="10" name="Image 3" descr="preencoded.png"/>
          <p:cNvPicPr>
            <a:picLocks noChangeAspect="1"/>
          </p:cNvPicPr>
          <p:nvPr/>
        </p:nvPicPr>
        <p:blipFill>
          <a:blip r:embed="rId6"/>
          <a:stretch>
            <a:fillRect/>
          </a:stretch>
        </p:blipFill>
        <p:spPr>
          <a:xfrm>
            <a:off x="6191488" y="5841802"/>
            <a:ext cx="503634" cy="503634"/>
          </a:xfrm>
          <a:prstGeom prst="rect">
            <a:avLst/>
          </a:prstGeom>
        </p:spPr>
      </p:pic>
      <p:sp>
        <p:nvSpPr>
          <p:cNvPr id="11" name="Text 5"/>
          <p:cNvSpPr/>
          <p:nvPr/>
        </p:nvSpPr>
        <p:spPr>
          <a:xfrm>
            <a:off x="6191488" y="6597253"/>
            <a:ext cx="2518172" cy="314682"/>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Interesados</a:t>
            </a:r>
            <a:endParaRPr lang="en-US" sz="1950" dirty="0"/>
          </a:p>
        </p:txBody>
      </p:sp>
      <p:sp>
        <p:nvSpPr>
          <p:cNvPr id="12" name="Text 6"/>
          <p:cNvSpPr/>
          <p:nvPr/>
        </p:nvSpPr>
        <p:spPr>
          <a:xfrm>
            <a:off x="6191488" y="7032784"/>
            <a:ext cx="7733824" cy="644604"/>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Esta vista está dirigida a todos los interesados, incluidos usuarios finales, desarrolladores y gerentes.</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0602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Arquitecturas de Software más Relevantes</a:t>
            </a:r>
            <a:endParaRPr lang="en-US" sz="44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62658"/>
            <a:ext cx="6750606"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Monolítica</a:t>
            </a:r>
            <a:endParaRPr lang="en-US" sz="4450" dirty="0"/>
          </a:p>
        </p:txBody>
      </p:sp>
      <p:sp>
        <p:nvSpPr>
          <p:cNvPr id="4" name="Shape 1"/>
          <p:cNvSpPr/>
          <p:nvPr/>
        </p:nvSpPr>
        <p:spPr>
          <a:xfrm>
            <a:off x="793790" y="2311598"/>
            <a:ext cx="3664744" cy="2395657"/>
          </a:xfrm>
          <a:prstGeom prst="roundRect">
            <a:avLst>
              <a:gd name="adj" fmla="val 1420"/>
            </a:avLst>
          </a:prstGeom>
          <a:solidFill>
            <a:srgbClr val="EEE8DD"/>
          </a:solidFill>
          <a:ln/>
        </p:spPr>
      </p:sp>
      <p:sp>
        <p:nvSpPr>
          <p:cNvPr id="5" name="Text 2"/>
          <p:cNvSpPr/>
          <p:nvPr/>
        </p:nvSpPr>
        <p:spPr>
          <a:xfrm>
            <a:off x="1020604"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Desarrollo Inicial</a:t>
            </a:r>
            <a:endParaRPr lang="en-US" sz="2200" dirty="0"/>
          </a:p>
        </p:txBody>
      </p:sp>
      <p:sp>
        <p:nvSpPr>
          <p:cNvPr id="6" name="Text 3"/>
          <p:cNvSpPr/>
          <p:nvPr/>
        </p:nvSpPr>
        <p:spPr>
          <a:xfrm>
            <a:off x="1020604" y="3028831"/>
            <a:ext cx="321111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Facilita el desarrollo inicial y el despliegue de una aplicación.</a:t>
            </a:r>
            <a:endParaRPr lang="en-US" sz="1750" dirty="0"/>
          </a:p>
        </p:txBody>
      </p:sp>
      <p:sp>
        <p:nvSpPr>
          <p:cNvPr id="7" name="Shape 4"/>
          <p:cNvSpPr/>
          <p:nvPr/>
        </p:nvSpPr>
        <p:spPr>
          <a:xfrm>
            <a:off x="4685348" y="2311598"/>
            <a:ext cx="3664863" cy="2395657"/>
          </a:xfrm>
          <a:prstGeom prst="roundRect">
            <a:avLst>
              <a:gd name="adj" fmla="val 1420"/>
            </a:avLst>
          </a:prstGeom>
          <a:solidFill>
            <a:srgbClr val="EEE8DD"/>
          </a:solidFill>
          <a:ln/>
        </p:spPr>
      </p:sp>
      <p:sp>
        <p:nvSpPr>
          <p:cNvPr id="8" name="Text 5"/>
          <p:cNvSpPr/>
          <p:nvPr/>
        </p:nvSpPr>
        <p:spPr>
          <a:xfrm>
            <a:off x="4912162"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Mantenimiento</a:t>
            </a:r>
            <a:endParaRPr lang="en-US" sz="2200" dirty="0"/>
          </a:p>
        </p:txBody>
      </p:sp>
      <p:sp>
        <p:nvSpPr>
          <p:cNvPr id="9" name="Text 6"/>
          <p:cNvSpPr/>
          <p:nvPr/>
        </p:nvSpPr>
        <p:spPr>
          <a:xfrm>
            <a:off x="4912162" y="3028831"/>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Puede complicar el mantenimiento y la escalabilidad a medida que la aplicación crece.</a:t>
            </a:r>
            <a:endParaRPr lang="en-US" sz="1750" dirty="0"/>
          </a:p>
        </p:txBody>
      </p:sp>
      <p:sp>
        <p:nvSpPr>
          <p:cNvPr id="10" name="Shape 7"/>
          <p:cNvSpPr/>
          <p:nvPr/>
        </p:nvSpPr>
        <p:spPr>
          <a:xfrm>
            <a:off x="793790" y="4934069"/>
            <a:ext cx="3664744" cy="2032754"/>
          </a:xfrm>
          <a:prstGeom prst="roundRect">
            <a:avLst>
              <a:gd name="adj" fmla="val 1674"/>
            </a:avLst>
          </a:prstGeom>
          <a:solidFill>
            <a:srgbClr val="EEE8DD"/>
          </a:solidFill>
          <a:ln/>
        </p:spPr>
      </p:sp>
      <p:sp>
        <p:nvSpPr>
          <p:cNvPr id="11" name="Text 8"/>
          <p:cNvSpPr/>
          <p:nvPr/>
        </p:nvSpPr>
        <p:spPr>
          <a:xfrm>
            <a:off x="1020604" y="51608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Acoplamiento</a:t>
            </a:r>
            <a:endParaRPr lang="en-US" sz="2200" dirty="0"/>
          </a:p>
        </p:txBody>
      </p:sp>
      <p:sp>
        <p:nvSpPr>
          <p:cNvPr id="12" name="Text 9"/>
          <p:cNvSpPr/>
          <p:nvPr/>
        </p:nvSpPr>
        <p:spPr>
          <a:xfrm>
            <a:off x="1020604" y="5651302"/>
            <a:ext cx="3211116"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Las funcionalidades están acopladas en un solo bloque de código.</a:t>
            </a:r>
            <a:endParaRPr lang="en-US" sz="1750" dirty="0"/>
          </a:p>
        </p:txBody>
      </p:sp>
      <p:sp>
        <p:nvSpPr>
          <p:cNvPr id="13" name="Shape 10"/>
          <p:cNvSpPr/>
          <p:nvPr/>
        </p:nvSpPr>
        <p:spPr>
          <a:xfrm>
            <a:off x="4685348" y="4934069"/>
            <a:ext cx="3664863" cy="2032754"/>
          </a:xfrm>
          <a:prstGeom prst="roundRect">
            <a:avLst>
              <a:gd name="adj" fmla="val 1674"/>
            </a:avLst>
          </a:prstGeom>
          <a:solidFill>
            <a:srgbClr val="EEE8DD"/>
          </a:solidFill>
          <a:ln/>
        </p:spPr>
      </p:sp>
      <p:sp>
        <p:nvSpPr>
          <p:cNvPr id="14" name="Text 11"/>
          <p:cNvSpPr/>
          <p:nvPr/>
        </p:nvSpPr>
        <p:spPr>
          <a:xfrm>
            <a:off x="4912162" y="51608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Recursos</a:t>
            </a:r>
            <a:endParaRPr lang="en-US" sz="2200" dirty="0"/>
          </a:p>
        </p:txBody>
      </p:sp>
      <p:sp>
        <p:nvSpPr>
          <p:cNvPr id="15" name="Text 12"/>
          <p:cNvSpPr/>
          <p:nvPr/>
        </p:nvSpPr>
        <p:spPr>
          <a:xfrm>
            <a:off x="4912162" y="5651302"/>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Todos los componentes comparten el mismo espacio de memoria y recursos.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5207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Cliente-Servidor</a:t>
            </a:r>
            <a:endParaRPr lang="en-US" sz="4450" dirty="0"/>
          </a:p>
        </p:txBody>
      </p:sp>
      <p:sp>
        <p:nvSpPr>
          <p:cNvPr id="4" name="Shape 1"/>
          <p:cNvSpPr/>
          <p:nvPr/>
        </p:nvSpPr>
        <p:spPr>
          <a:xfrm>
            <a:off x="793790" y="3109793"/>
            <a:ext cx="510302" cy="510302"/>
          </a:xfrm>
          <a:prstGeom prst="roundRect">
            <a:avLst>
              <a:gd name="adj" fmla="val 6667"/>
            </a:avLst>
          </a:prstGeom>
          <a:solidFill>
            <a:srgbClr val="EEE8DD"/>
          </a:solidFill>
          <a:ln/>
        </p:spPr>
      </p:sp>
      <p:sp>
        <p:nvSpPr>
          <p:cNvPr id="5" name="Text 2"/>
          <p:cNvSpPr/>
          <p:nvPr/>
        </p:nvSpPr>
        <p:spPr>
          <a:xfrm>
            <a:off x="878860" y="3152299"/>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6" name="Text 3"/>
          <p:cNvSpPr/>
          <p:nvPr/>
        </p:nvSpPr>
        <p:spPr>
          <a:xfrm>
            <a:off x="1530906" y="31876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Elementos</a:t>
            </a:r>
            <a:endParaRPr lang="en-US" sz="2200" dirty="0"/>
          </a:p>
        </p:txBody>
      </p:sp>
      <p:sp>
        <p:nvSpPr>
          <p:cNvPr id="7" name="Text 4"/>
          <p:cNvSpPr/>
          <p:nvPr/>
        </p:nvSpPr>
        <p:spPr>
          <a:xfrm>
            <a:off x="1530906" y="3678079"/>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 compone de un cliente, que solicita servicios, y un servidor, que los proporciona.</a:t>
            </a:r>
            <a:endParaRPr lang="en-US" sz="1750" dirty="0"/>
          </a:p>
        </p:txBody>
      </p:sp>
      <p:sp>
        <p:nvSpPr>
          <p:cNvPr id="8" name="Shape 5"/>
          <p:cNvSpPr/>
          <p:nvPr/>
        </p:nvSpPr>
        <p:spPr>
          <a:xfrm>
            <a:off x="793790" y="4857512"/>
            <a:ext cx="510302" cy="510302"/>
          </a:xfrm>
          <a:prstGeom prst="roundRect">
            <a:avLst>
              <a:gd name="adj" fmla="val 6667"/>
            </a:avLst>
          </a:prstGeom>
          <a:solidFill>
            <a:srgbClr val="EEE8DD"/>
          </a:solidFill>
          <a:ln/>
        </p:spPr>
      </p:sp>
      <p:sp>
        <p:nvSpPr>
          <p:cNvPr id="9" name="Text 6"/>
          <p:cNvSpPr/>
          <p:nvPr/>
        </p:nvSpPr>
        <p:spPr>
          <a:xfrm>
            <a:off x="878860" y="490001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7"/>
          <p:cNvSpPr/>
          <p:nvPr/>
        </p:nvSpPr>
        <p:spPr>
          <a:xfrm>
            <a:off x="1530906" y="49353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Descripción</a:t>
            </a:r>
            <a:endParaRPr lang="en-US" sz="2200" dirty="0"/>
          </a:p>
        </p:txBody>
      </p:sp>
      <p:sp>
        <p:nvSpPr>
          <p:cNvPr id="11" name="Text 8"/>
          <p:cNvSpPr/>
          <p:nvPr/>
        </p:nvSpPr>
        <p:spPr>
          <a:xfrm>
            <a:off x="1530906" y="5425797"/>
            <a:ext cx="6819305"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Este modelo divide las tareas entre proveedores de recursos o servicios y solicitantes. Es común en aplicaciones web donde el cliente puede ser un navegador y el servidor aloja la lógica de negocio y la base de datos.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95607"/>
            <a:ext cx="6230422"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en Capas</a:t>
            </a:r>
            <a:endParaRPr lang="en-US" sz="4450" dirty="0"/>
          </a:p>
        </p:txBody>
      </p:sp>
      <p:sp>
        <p:nvSpPr>
          <p:cNvPr id="4" name="Text 1"/>
          <p:cNvSpPr/>
          <p:nvPr/>
        </p:nvSpPr>
        <p:spPr>
          <a:xfrm>
            <a:off x="793790" y="32713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Elementos</a:t>
            </a:r>
            <a:endParaRPr lang="en-US" sz="2200" dirty="0"/>
          </a:p>
        </p:txBody>
      </p:sp>
      <p:sp>
        <p:nvSpPr>
          <p:cNvPr id="5" name="Text 2"/>
          <p:cNvSpPr/>
          <p:nvPr/>
        </p:nvSpPr>
        <p:spPr>
          <a:xfrm>
            <a:off x="793790" y="3852505"/>
            <a:ext cx="350150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La arquitectura en capas incluye capas como presentación, lógica de negocio y acceso a datos.</a:t>
            </a:r>
            <a:endParaRPr lang="en-US" sz="1750" dirty="0"/>
          </a:p>
        </p:txBody>
      </p:sp>
      <p:sp>
        <p:nvSpPr>
          <p:cNvPr id="6" name="Text 3"/>
          <p:cNvSpPr/>
          <p:nvPr/>
        </p:nvSpPr>
        <p:spPr>
          <a:xfrm>
            <a:off x="4856321" y="32713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Descripción</a:t>
            </a:r>
            <a:endParaRPr lang="en-US" sz="2200" dirty="0"/>
          </a:p>
        </p:txBody>
      </p:sp>
      <p:sp>
        <p:nvSpPr>
          <p:cNvPr id="7" name="Text 4"/>
          <p:cNvSpPr/>
          <p:nvPr/>
        </p:nvSpPr>
        <p:spPr>
          <a:xfrm>
            <a:off x="4856321" y="3852505"/>
            <a:ext cx="3501509" cy="217741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Organiza el software en capas, donde cada una tiene una responsabilidad específica y solo interactúa con la capa adyacente. Promueve la modularidad y facilita el mantenimiento.</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854988"/>
            <a:ext cx="9384268"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Modelo-Vista-Controlador (MVC)</a:t>
            </a:r>
            <a:endParaRPr lang="en-US" sz="4450" dirty="0"/>
          </a:p>
        </p:txBody>
      </p:sp>
      <p:sp>
        <p:nvSpPr>
          <p:cNvPr id="3" name="Text 1"/>
          <p:cNvSpPr/>
          <p:nvPr/>
        </p:nvSpPr>
        <p:spPr>
          <a:xfrm>
            <a:off x="793790" y="201739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Este patrón permite separar las preocupaciones, facilitando el desarrollo colaborativo y la reutilización del código, siendo ampliamente utilizado en aplicaciones web.</a:t>
            </a:r>
            <a:endParaRPr lang="en-US" sz="1750" dirty="0"/>
          </a:p>
        </p:txBody>
      </p:sp>
      <p:pic>
        <p:nvPicPr>
          <p:cNvPr id="4" name="Image 0" descr="preencoded.png"/>
          <p:cNvPicPr>
            <a:picLocks noChangeAspect="1"/>
          </p:cNvPicPr>
          <p:nvPr/>
        </p:nvPicPr>
        <p:blipFill>
          <a:blip r:embed="rId3"/>
          <a:stretch>
            <a:fillRect/>
          </a:stretch>
        </p:blipFill>
        <p:spPr>
          <a:xfrm>
            <a:off x="793790" y="2998351"/>
            <a:ext cx="4158615" cy="2570202"/>
          </a:xfrm>
          <a:prstGeom prst="rect">
            <a:avLst/>
          </a:prstGeom>
        </p:spPr>
      </p:pic>
      <p:sp>
        <p:nvSpPr>
          <p:cNvPr id="5" name="Text 2"/>
          <p:cNvSpPr/>
          <p:nvPr/>
        </p:nvSpPr>
        <p:spPr>
          <a:xfrm>
            <a:off x="2117169" y="579536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Modelo</a:t>
            </a:r>
            <a:endParaRPr lang="en-US" sz="2200" dirty="0"/>
          </a:p>
        </p:txBody>
      </p:sp>
      <p:sp>
        <p:nvSpPr>
          <p:cNvPr id="6" name="Text 3"/>
          <p:cNvSpPr/>
          <p:nvPr/>
        </p:nvSpPr>
        <p:spPr>
          <a:xfrm>
            <a:off x="793790" y="6285786"/>
            <a:ext cx="4158615" cy="362903"/>
          </a:xfrm>
          <a:prstGeom prst="rect">
            <a:avLst/>
          </a:prstGeom>
          <a:noFill/>
          <a:ln/>
        </p:spPr>
        <p:txBody>
          <a:bodyPr wrap="non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Gestiona los datos y la lógica de negocio.</a:t>
            </a:r>
            <a:endParaRPr lang="en-US" sz="1750" dirty="0"/>
          </a:p>
        </p:txBody>
      </p:sp>
      <p:pic>
        <p:nvPicPr>
          <p:cNvPr id="7" name="Image 1" descr="preencoded.png"/>
          <p:cNvPicPr>
            <a:picLocks noChangeAspect="1"/>
          </p:cNvPicPr>
          <p:nvPr/>
        </p:nvPicPr>
        <p:blipFill>
          <a:blip r:embed="rId4"/>
          <a:stretch>
            <a:fillRect/>
          </a:stretch>
        </p:blipFill>
        <p:spPr>
          <a:xfrm>
            <a:off x="5235893" y="2998351"/>
            <a:ext cx="4158615" cy="2570202"/>
          </a:xfrm>
          <a:prstGeom prst="rect">
            <a:avLst/>
          </a:prstGeom>
        </p:spPr>
      </p:pic>
      <p:sp>
        <p:nvSpPr>
          <p:cNvPr id="8" name="Text 4"/>
          <p:cNvSpPr/>
          <p:nvPr/>
        </p:nvSpPr>
        <p:spPr>
          <a:xfrm>
            <a:off x="6559272" y="579536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Vista</a:t>
            </a:r>
            <a:endParaRPr lang="en-US" sz="2200" dirty="0"/>
          </a:p>
        </p:txBody>
      </p:sp>
      <p:sp>
        <p:nvSpPr>
          <p:cNvPr id="9" name="Text 5"/>
          <p:cNvSpPr/>
          <p:nvPr/>
        </p:nvSpPr>
        <p:spPr>
          <a:xfrm>
            <a:off x="5235893" y="6285786"/>
            <a:ext cx="4158615" cy="725805"/>
          </a:xfrm>
          <a:prstGeom prst="rect">
            <a:avLst/>
          </a:prstGeom>
          <a:noFill/>
          <a:ln/>
        </p:spPr>
        <p:txBody>
          <a:bodyPr wrap="squar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Presenta la interfaz de usuario, mostrando la información del modelo.</a:t>
            </a:r>
            <a:endParaRPr lang="en-US" sz="1750" dirty="0"/>
          </a:p>
        </p:txBody>
      </p:sp>
      <p:pic>
        <p:nvPicPr>
          <p:cNvPr id="10" name="Image 2" descr="preencoded.png"/>
          <p:cNvPicPr>
            <a:picLocks noChangeAspect="1"/>
          </p:cNvPicPr>
          <p:nvPr/>
        </p:nvPicPr>
        <p:blipFill>
          <a:blip r:embed="rId5"/>
          <a:stretch>
            <a:fillRect/>
          </a:stretch>
        </p:blipFill>
        <p:spPr>
          <a:xfrm>
            <a:off x="9677995" y="2998351"/>
            <a:ext cx="4158615" cy="2570202"/>
          </a:xfrm>
          <a:prstGeom prst="rect">
            <a:avLst/>
          </a:prstGeom>
        </p:spPr>
      </p:pic>
      <p:sp>
        <p:nvSpPr>
          <p:cNvPr id="11" name="Text 6"/>
          <p:cNvSpPr/>
          <p:nvPr/>
        </p:nvSpPr>
        <p:spPr>
          <a:xfrm>
            <a:off x="11001375" y="579536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Controlador</a:t>
            </a:r>
            <a:endParaRPr lang="en-US" sz="2200" dirty="0"/>
          </a:p>
        </p:txBody>
      </p:sp>
      <p:sp>
        <p:nvSpPr>
          <p:cNvPr id="12" name="Text 7"/>
          <p:cNvSpPr/>
          <p:nvPr/>
        </p:nvSpPr>
        <p:spPr>
          <a:xfrm>
            <a:off x="9677995" y="6285786"/>
            <a:ext cx="4158615" cy="1088708"/>
          </a:xfrm>
          <a:prstGeom prst="rect">
            <a:avLst/>
          </a:prstGeom>
          <a:noFill/>
          <a:ln/>
        </p:spPr>
        <p:txBody>
          <a:bodyPr wrap="squar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Coordina la interacción entre el modelo y la vista, respondiendo a eventos del usuario.</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79451"/>
            <a:ext cx="11538585"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Orientada a Servicios (SOA)</a:t>
            </a:r>
            <a:endParaRPr lang="en-US" sz="4450" dirty="0"/>
          </a:p>
        </p:txBody>
      </p:sp>
      <p:sp>
        <p:nvSpPr>
          <p:cNvPr id="4" name="Shape 1"/>
          <p:cNvSpPr/>
          <p:nvPr/>
        </p:nvSpPr>
        <p:spPr>
          <a:xfrm>
            <a:off x="793790" y="5228392"/>
            <a:ext cx="510302" cy="510302"/>
          </a:xfrm>
          <a:prstGeom prst="roundRect">
            <a:avLst>
              <a:gd name="adj" fmla="val 6667"/>
            </a:avLst>
          </a:prstGeom>
          <a:solidFill>
            <a:srgbClr val="EEE8DD"/>
          </a:solidFill>
          <a:ln/>
        </p:spPr>
      </p:sp>
      <p:sp>
        <p:nvSpPr>
          <p:cNvPr id="5" name="Text 2"/>
          <p:cNvSpPr/>
          <p:nvPr/>
        </p:nvSpPr>
        <p:spPr>
          <a:xfrm>
            <a:off x="1530906" y="53062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Elementos</a:t>
            </a:r>
            <a:endParaRPr lang="en-US" sz="2200" dirty="0"/>
          </a:p>
        </p:txBody>
      </p:sp>
      <p:sp>
        <p:nvSpPr>
          <p:cNvPr id="6" name="Text 3"/>
          <p:cNvSpPr/>
          <p:nvPr/>
        </p:nvSpPr>
        <p:spPr>
          <a:xfrm>
            <a:off x="1530906" y="5796677"/>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Servicios independientes que interactúan a través de interfaces bien definidas.</a:t>
            </a:r>
            <a:endParaRPr lang="en-US" sz="1750" dirty="0"/>
          </a:p>
        </p:txBody>
      </p:sp>
      <p:sp>
        <p:nvSpPr>
          <p:cNvPr id="7" name="Shape 4"/>
          <p:cNvSpPr/>
          <p:nvPr/>
        </p:nvSpPr>
        <p:spPr>
          <a:xfrm>
            <a:off x="7456884" y="5228392"/>
            <a:ext cx="510302" cy="510302"/>
          </a:xfrm>
          <a:prstGeom prst="roundRect">
            <a:avLst>
              <a:gd name="adj" fmla="val 6667"/>
            </a:avLst>
          </a:prstGeom>
          <a:solidFill>
            <a:srgbClr val="EEE8DD"/>
          </a:solidFill>
          <a:ln/>
        </p:spPr>
      </p:sp>
      <p:sp>
        <p:nvSpPr>
          <p:cNvPr id="8" name="Text 5"/>
          <p:cNvSpPr/>
          <p:nvPr/>
        </p:nvSpPr>
        <p:spPr>
          <a:xfrm>
            <a:off x="8194000" y="53062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Descripción</a:t>
            </a:r>
            <a:endParaRPr lang="en-US" sz="2200" dirty="0"/>
          </a:p>
        </p:txBody>
      </p:sp>
      <p:sp>
        <p:nvSpPr>
          <p:cNvPr id="9" name="Text 6"/>
          <p:cNvSpPr/>
          <p:nvPr/>
        </p:nvSpPr>
        <p:spPr>
          <a:xfrm>
            <a:off x="8194000" y="5796677"/>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Permite la creación de aplicaciones a partir de servicios reutilizables, promoviendo la interoperabilidad y flexibilidad en el desarrollo.</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5666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de Microservicios</a:t>
            </a:r>
            <a:endParaRPr lang="en-US" sz="4450" dirty="0"/>
          </a:p>
        </p:txBody>
      </p:sp>
      <p:sp>
        <p:nvSpPr>
          <p:cNvPr id="4" name="Shape 1"/>
          <p:cNvSpPr/>
          <p:nvPr/>
        </p:nvSpPr>
        <p:spPr>
          <a:xfrm>
            <a:off x="6280190" y="3614380"/>
            <a:ext cx="3664744" cy="2758559"/>
          </a:xfrm>
          <a:prstGeom prst="roundRect">
            <a:avLst>
              <a:gd name="adj" fmla="val 1233"/>
            </a:avLst>
          </a:prstGeom>
          <a:solidFill>
            <a:srgbClr val="EEE8DD"/>
          </a:solidFill>
          <a:ln/>
        </p:spPr>
      </p:sp>
      <p:sp>
        <p:nvSpPr>
          <p:cNvPr id="5" name="Text 2"/>
          <p:cNvSpPr/>
          <p:nvPr/>
        </p:nvSpPr>
        <p:spPr>
          <a:xfrm>
            <a:off x="6507004" y="38411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Elementos</a:t>
            </a:r>
            <a:endParaRPr lang="en-US" sz="2200" dirty="0"/>
          </a:p>
        </p:txBody>
      </p:sp>
      <p:sp>
        <p:nvSpPr>
          <p:cNvPr id="6" name="Text 3"/>
          <p:cNvSpPr/>
          <p:nvPr/>
        </p:nvSpPr>
        <p:spPr>
          <a:xfrm>
            <a:off x="6507004" y="4331613"/>
            <a:ext cx="3211116"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Conjunto de microservicios pequeños, independientes que se comunican a través de APIs.</a:t>
            </a:r>
            <a:endParaRPr lang="en-US" sz="1750" dirty="0"/>
          </a:p>
        </p:txBody>
      </p:sp>
      <p:sp>
        <p:nvSpPr>
          <p:cNvPr id="7" name="Shape 4"/>
          <p:cNvSpPr/>
          <p:nvPr/>
        </p:nvSpPr>
        <p:spPr>
          <a:xfrm>
            <a:off x="10171748" y="3614380"/>
            <a:ext cx="3664863" cy="2758559"/>
          </a:xfrm>
          <a:prstGeom prst="roundRect">
            <a:avLst>
              <a:gd name="adj" fmla="val 1233"/>
            </a:avLst>
          </a:prstGeom>
          <a:solidFill>
            <a:srgbClr val="EEE8DD"/>
          </a:solidFill>
          <a:ln/>
        </p:spPr>
      </p:sp>
      <p:sp>
        <p:nvSpPr>
          <p:cNvPr id="8" name="Text 5"/>
          <p:cNvSpPr/>
          <p:nvPr/>
        </p:nvSpPr>
        <p:spPr>
          <a:xfrm>
            <a:off x="10398562" y="38411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Descripción</a:t>
            </a:r>
            <a:endParaRPr lang="en-US" sz="2200" dirty="0"/>
          </a:p>
        </p:txBody>
      </p:sp>
      <p:sp>
        <p:nvSpPr>
          <p:cNvPr id="9" name="Text 6"/>
          <p:cNvSpPr/>
          <p:nvPr/>
        </p:nvSpPr>
        <p:spPr>
          <a:xfrm>
            <a:off x="10398562" y="4331613"/>
            <a:ext cx="3211235"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Facilita el desarrollo ágil y escalable, al permitir que cada microservicio se implemente, escale y mantenga de manera independiente.</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36521" y="745450"/>
            <a:ext cx="12680513" cy="657582"/>
          </a:xfrm>
          <a:prstGeom prst="rect">
            <a:avLst/>
          </a:prstGeom>
          <a:noFill/>
          <a:ln/>
        </p:spPr>
        <p:txBody>
          <a:bodyPr wrap="none" lIns="0" tIns="0" rIns="0" bIns="0" rtlCol="0" anchor="t"/>
          <a:lstStyle/>
          <a:p>
            <a:pPr marL="0" indent="0" algn="l">
              <a:lnSpc>
                <a:spcPts val="5150"/>
              </a:lnSpc>
              <a:buNone/>
            </a:pPr>
            <a:r>
              <a:rPr lang="en-US" sz="4100" dirty="0">
                <a:solidFill>
                  <a:srgbClr val="484237"/>
                </a:solidFill>
                <a:latin typeface="Gelasio Semi Bold" pitchFamily="34" charset="0"/>
                <a:ea typeface="Gelasio Semi Bold" pitchFamily="34" charset="-122"/>
                <a:cs typeface="Gelasio Semi Bold" pitchFamily="34" charset="-120"/>
              </a:rPr>
              <a:t>Arquitectura Hexagonal (Puertos y Adaptadores)</a:t>
            </a:r>
            <a:endParaRPr lang="en-US" sz="4100" dirty="0"/>
          </a:p>
        </p:txBody>
      </p:sp>
      <p:pic>
        <p:nvPicPr>
          <p:cNvPr id="3" name="Image 0" descr="preencoded.png"/>
          <p:cNvPicPr>
            <a:picLocks noChangeAspect="1"/>
          </p:cNvPicPr>
          <p:nvPr/>
        </p:nvPicPr>
        <p:blipFill>
          <a:blip r:embed="rId3"/>
          <a:stretch>
            <a:fillRect/>
          </a:stretch>
        </p:blipFill>
        <p:spPr>
          <a:xfrm>
            <a:off x="736521" y="1823918"/>
            <a:ext cx="6447115" cy="3984546"/>
          </a:xfrm>
          <a:prstGeom prst="rect">
            <a:avLst/>
          </a:prstGeom>
        </p:spPr>
      </p:pic>
      <p:sp>
        <p:nvSpPr>
          <p:cNvPr id="4" name="Text 1"/>
          <p:cNvSpPr/>
          <p:nvPr/>
        </p:nvSpPr>
        <p:spPr>
          <a:xfrm>
            <a:off x="736521" y="6018848"/>
            <a:ext cx="2630686" cy="328851"/>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Elementos</a:t>
            </a:r>
            <a:endParaRPr lang="en-US" sz="2050" dirty="0"/>
          </a:p>
        </p:txBody>
      </p:sp>
      <p:sp>
        <p:nvSpPr>
          <p:cNvPr id="5" name="Text 2"/>
          <p:cNvSpPr/>
          <p:nvPr/>
        </p:nvSpPr>
        <p:spPr>
          <a:xfrm>
            <a:off x="736521" y="6473904"/>
            <a:ext cx="6447115" cy="673418"/>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Núcleo de negocio central rodeado por adaptadores que permiten la comunicación con diferentes interfaces externas.</a:t>
            </a:r>
            <a:endParaRPr lang="en-US" sz="1650" dirty="0"/>
          </a:p>
        </p:txBody>
      </p:sp>
      <p:pic>
        <p:nvPicPr>
          <p:cNvPr id="6" name="Image 1" descr="preencoded.png"/>
          <p:cNvPicPr>
            <a:picLocks noChangeAspect="1"/>
          </p:cNvPicPr>
          <p:nvPr/>
        </p:nvPicPr>
        <p:blipFill>
          <a:blip r:embed="rId4"/>
          <a:stretch>
            <a:fillRect/>
          </a:stretch>
        </p:blipFill>
        <p:spPr>
          <a:xfrm>
            <a:off x="7446645" y="1823918"/>
            <a:ext cx="6447234" cy="3984665"/>
          </a:xfrm>
          <a:prstGeom prst="rect">
            <a:avLst/>
          </a:prstGeom>
        </p:spPr>
      </p:pic>
      <p:sp>
        <p:nvSpPr>
          <p:cNvPr id="7" name="Text 3"/>
          <p:cNvSpPr/>
          <p:nvPr/>
        </p:nvSpPr>
        <p:spPr>
          <a:xfrm>
            <a:off x="7446645" y="6018967"/>
            <a:ext cx="2630686" cy="328851"/>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Descripción</a:t>
            </a:r>
            <a:endParaRPr lang="en-US" sz="2050" dirty="0"/>
          </a:p>
        </p:txBody>
      </p:sp>
      <p:sp>
        <p:nvSpPr>
          <p:cNvPr id="8" name="Text 4"/>
          <p:cNvSpPr/>
          <p:nvPr/>
        </p:nvSpPr>
        <p:spPr>
          <a:xfrm>
            <a:off x="7446645" y="6474023"/>
            <a:ext cx="6447234" cy="1010126"/>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Separa la lógica del negocio del código específico de infraestructura, permitiendo cambios en las tecnologías externas sin afectar al núcleo.</a:t>
            </a:r>
            <a:endParaRPr lang="en-US" sz="16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1164074"/>
            <a:ext cx="8941832"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Basada en Eventos</a:t>
            </a:r>
            <a:endParaRPr lang="en-US" sz="4450" dirty="0"/>
          </a:p>
        </p:txBody>
      </p:sp>
      <p:pic>
        <p:nvPicPr>
          <p:cNvPr id="3" name="Image 0" descr="preencoded.png"/>
          <p:cNvPicPr>
            <a:picLocks noChangeAspect="1"/>
          </p:cNvPicPr>
          <p:nvPr/>
        </p:nvPicPr>
        <p:blipFill>
          <a:blip r:embed="rId3"/>
          <a:stretch>
            <a:fillRect/>
          </a:stretch>
        </p:blipFill>
        <p:spPr>
          <a:xfrm>
            <a:off x="793790" y="2326481"/>
            <a:ext cx="4158615" cy="2570202"/>
          </a:xfrm>
          <a:prstGeom prst="rect">
            <a:avLst/>
          </a:prstGeom>
        </p:spPr>
      </p:pic>
      <p:sp>
        <p:nvSpPr>
          <p:cNvPr id="4" name="Text 1"/>
          <p:cNvSpPr/>
          <p:nvPr/>
        </p:nvSpPr>
        <p:spPr>
          <a:xfrm>
            <a:off x="793790" y="5123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Sistema de Eventos</a:t>
            </a:r>
            <a:endParaRPr lang="en-US" sz="2200" dirty="0"/>
          </a:p>
        </p:txBody>
      </p:sp>
      <p:sp>
        <p:nvSpPr>
          <p:cNvPr id="5" name="Text 2"/>
          <p:cNvSpPr/>
          <p:nvPr/>
        </p:nvSpPr>
        <p:spPr>
          <a:xfrm>
            <a:off x="793790" y="5613916"/>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Los componentes del sistema se comunican a través de eventos, actuando como publicadores y suscriptores de información.</a:t>
            </a:r>
            <a:endParaRPr lang="en-US" sz="1750" dirty="0"/>
          </a:p>
        </p:txBody>
      </p:sp>
      <p:pic>
        <p:nvPicPr>
          <p:cNvPr id="6" name="Image 1" descr="preencoded.png"/>
          <p:cNvPicPr>
            <a:picLocks noChangeAspect="1"/>
          </p:cNvPicPr>
          <p:nvPr/>
        </p:nvPicPr>
        <p:blipFill>
          <a:blip r:embed="rId4"/>
          <a:stretch>
            <a:fillRect/>
          </a:stretch>
        </p:blipFill>
        <p:spPr>
          <a:xfrm>
            <a:off x="5235893" y="2326481"/>
            <a:ext cx="4158615" cy="2570202"/>
          </a:xfrm>
          <a:prstGeom prst="rect">
            <a:avLst/>
          </a:prstGeom>
        </p:spPr>
      </p:pic>
      <p:sp>
        <p:nvSpPr>
          <p:cNvPr id="7" name="Text 3"/>
          <p:cNvSpPr/>
          <p:nvPr/>
        </p:nvSpPr>
        <p:spPr>
          <a:xfrm>
            <a:off x="5235893" y="5123498"/>
            <a:ext cx="3518416"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Reacción en Tiempo Real</a:t>
            </a:r>
            <a:endParaRPr lang="en-US" sz="2200" dirty="0"/>
          </a:p>
        </p:txBody>
      </p:sp>
      <p:sp>
        <p:nvSpPr>
          <p:cNvPr id="8" name="Text 4"/>
          <p:cNvSpPr/>
          <p:nvPr/>
        </p:nvSpPr>
        <p:spPr>
          <a:xfrm>
            <a:off x="5235893" y="5613916"/>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El sistema responde dinámicamente a los eventos según ocurren, permitiendo actualizaciones inmediatas.</a:t>
            </a:r>
            <a:endParaRPr lang="en-US" sz="1750" dirty="0"/>
          </a:p>
        </p:txBody>
      </p:sp>
      <p:pic>
        <p:nvPicPr>
          <p:cNvPr id="9" name="Image 2" descr="preencoded.png"/>
          <p:cNvPicPr>
            <a:picLocks noChangeAspect="1"/>
          </p:cNvPicPr>
          <p:nvPr/>
        </p:nvPicPr>
        <p:blipFill>
          <a:blip r:embed="rId5"/>
          <a:stretch>
            <a:fillRect/>
          </a:stretch>
        </p:blipFill>
        <p:spPr>
          <a:xfrm>
            <a:off x="9677995" y="2326481"/>
            <a:ext cx="4158615" cy="2570202"/>
          </a:xfrm>
          <a:prstGeom prst="rect">
            <a:avLst/>
          </a:prstGeom>
        </p:spPr>
      </p:pic>
      <p:sp>
        <p:nvSpPr>
          <p:cNvPr id="10" name="Text 5"/>
          <p:cNvSpPr/>
          <p:nvPr/>
        </p:nvSpPr>
        <p:spPr>
          <a:xfrm>
            <a:off x="9677995" y="5123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Diseño Desacoplado</a:t>
            </a:r>
            <a:endParaRPr lang="en-US" sz="2200" dirty="0"/>
          </a:p>
        </p:txBody>
      </p:sp>
      <p:sp>
        <p:nvSpPr>
          <p:cNvPr id="11" name="Text 6"/>
          <p:cNvSpPr/>
          <p:nvPr/>
        </p:nvSpPr>
        <p:spPr>
          <a:xfrm>
            <a:off x="9677995" y="5613916"/>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La arquitectura permite que los componentes evolucionen de forma independiente, manteniéndose conectados solo a través de eventos.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1457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¿Se puede construir algo sin arquitectura?</a:t>
            </a:r>
            <a:endParaRPr lang="en-US" sz="4450" dirty="0"/>
          </a:p>
        </p:txBody>
      </p:sp>
      <p:sp>
        <p:nvSpPr>
          <p:cNvPr id="4" name="Shape 1"/>
          <p:cNvSpPr/>
          <p:nvPr/>
        </p:nvSpPr>
        <p:spPr>
          <a:xfrm>
            <a:off x="793790" y="4072295"/>
            <a:ext cx="3664744" cy="807958"/>
          </a:xfrm>
          <a:prstGeom prst="roundRect">
            <a:avLst>
              <a:gd name="adj" fmla="val 4211"/>
            </a:avLst>
          </a:prstGeom>
          <a:solidFill>
            <a:srgbClr val="EEE8DD"/>
          </a:solidFill>
          <a:ln/>
        </p:spPr>
      </p:sp>
      <p:sp>
        <p:nvSpPr>
          <p:cNvPr id="5" name="Text 2"/>
          <p:cNvSpPr/>
          <p:nvPr/>
        </p:nvSpPr>
        <p:spPr>
          <a:xfrm>
            <a:off x="1020604" y="42991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Simple</a:t>
            </a:r>
            <a:endParaRPr lang="en-US" sz="2200" dirty="0"/>
          </a:p>
        </p:txBody>
      </p:sp>
      <p:sp>
        <p:nvSpPr>
          <p:cNvPr id="6" name="Shape 3"/>
          <p:cNvSpPr/>
          <p:nvPr/>
        </p:nvSpPr>
        <p:spPr>
          <a:xfrm>
            <a:off x="4685348" y="4072295"/>
            <a:ext cx="3664863" cy="807958"/>
          </a:xfrm>
          <a:prstGeom prst="roundRect">
            <a:avLst>
              <a:gd name="adj" fmla="val 4211"/>
            </a:avLst>
          </a:prstGeom>
          <a:solidFill>
            <a:srgbClr val="EEE8DD"/>
          </a:solidFill>
          <a:ln/>
        </p:spPr>
      </p:sp>
      <p:sp>
        <p:nvSpPr>
          <p:cNvPr id="7" name="Text 4"/>
          <p:cNvSpPr/>
          <p:nvPr/>
        </p:nvSpPr>
        <p:spPr>
          <a:xfrm>
            <a:off x="4912162" y="42991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Empírico</a:t>
            </a:r>
            <a:endParaRPr lang="en-US" sz="2200" dirty="0"/>
          </a:p>
        </p:txBody>
      </p:sp>
      <p:sp>
        <p:nvSpPr>
          <p:cNvPr id="8" name="Shape 5"/>
          <p:cNvSpPr/>
          <p:nvPr/>
        </p:nvSpPr>
        <p:spPr>
          <a:xfrm>
            <a:off x="793790" y="5107067"/>
            <a:ext cx="7556421" cy="807958"/>
          </a:xfrm>
          <a:prstGeom prst="roundRect">
            <a:avLst>
              <a:gd name="adj" fmla="val 4211"/>
            </a:avLst>
          </a:prstGeom>
          <a:solidFill>
            <a:srgbClr val="EEE8DD"/>
          </a:solidFill>
          <a:ln/>
        </p:spPr>
      </p:sp>
      <p:sp>
        <p:nvSpPr>
          <p:cNvPr id="9" name="Text 6"/>
          <p:cNvSpPr/>
          <p:nvPr/>
        </p:nvSpPr>
        <p:spPr>
          <a:xfrm>
            <a:off x="1020604" y="5333881"/>
            <a:ext cx="2894648"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Prestaciones Básicas</a:t>
            </a:r>
            <a:endParaRPr lang="en-US" sz="2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25924" y="890707"/>
            <a:ext cx="12269510" cy="648057"/>
          </a:xfrm>
          <a:prstGeom prst="rect">
            <a:avLst/>
          </a:prstGeom>
          <a:noFill/>
          <a:ln/>
        </p:spPr>
        <p:txBody>
          <a:bodyPr wrap="none" lIns="0" tIns="0" rIns="0" bIns="0" rtlCol="0" anchor="t"/>
          <a:lstStyle/>
          <a:p>
            <a:pPr marL="0" indent="0" algn="l">
              <a:lnSpc>
                <a:spcPts val="5100"/>
              </a:lnSpc>
              <a:buNone/>
            </a:pPr>
            <a:r>
              <a:rPr lang="en-US" sz="4050" dirty="0">
                <a:solidFill>
                  <a:srgbClr val="484237"/>
                </a:solidFill>
                <a:latin typeface="Gelasio Semi Bold" pitchFamily="34" charset="0"/>
                <a:ea typeface="Gelasio Semi Bold" pitchFamily="34" charset="-122"/>
                <a:cs typeface="Gelasio Semi Bold" pitchFamily="34" charset="-120"/>
              </a:rPr>
              <a:t>Ventajas y Desventajas de Tipos de Arquitectura</a:t>
            </a:r>
            <a:endParaRPr lang="en-US" sz="4050" dirty="0"/>
          </a:p>
        </p:txBody>
      </p:sp>
      <p:sp>
        <p:nvSpPr>
          <p:cNvPr id="3" name="Shape 1"/>
          <p:cNvSpPr/>
          <p:nvPr/>
        </p:nvSpPr>
        <p:spPr>
          <a:xfrm>
            <a:off x="725924" y="1953578"/>
            <a:ext cx="13178552" cy="5385316"/>
          </a:xfrm>
          <a:prstGeom prst="roundRect">
            <a:avLst>
              <a:gd name="adj" fmla="val 578"/>
            </a:avLst>
          </a:prstGeom>
          <a:noFill/>
          <a:ln w="7620">
            <a:solidFill>
              <a:srgbClr val="000000">
                <a:alpha val="8000"/>
              </a:srgbClr>
            </a:solidFill>
            <a:prstDash val="solid"/>
          </a:ln>
        </p:spPr>
      </p:sp>
      <p:sp>
        <p:nvSpPr>
          <p:cNvPr id="4" name="Shape 2"/>
          <p:cNvSpPr/>
          <p:nvPr/>
        </p:nvSpPr>
        <p:spPr>
          <a:xfrm>
            <a:off x="733544" y="1961198"/>
            <a:ext cx="13161883" cy="595908"/>
          </a:xfrm>
          <a:prstGeom prst="rect">
            <a:avLst/>
          </a:prstGeom>
          <a:solidFill>
            <a:srgbClr val="FFFFFF">
              <a:alpha val="4000"/>
            </a:srgbClr>
          </a:solidFill>
          <a:ln/>
        </p:spPr>
      </p:sp>
      <p:sp>
        <p:nvSpPr>
          <p:cNvPr id="5" name="Text 3"/>
          <p:cNvSpPr/>
          <p:nvPr/>
        </p:nvSpPr>
        <p:spPr>
          <a:xfrm>
            <a:off x="942618" y="2093238"/>
            <a:ext cx="3968115" cy="331827"/>
          </a:xfrm>
          <a:prstGeom prst="rect">
            <a:avLst/>
          </a:prstGeom>
          <a:noFill/>
          <a:ln/>
        </p:spPr>
        <p:txBody>
          <a:bodyPr wrap="none" lIns="0" tIns="0" rIns="0" bIns="0" rtlCol="0" anchor="t"/>
          <a:lstStyle/>
          <a:p>
            <a:pPr marL="0" indent="0" algn="l">
              <a:lnSpc>
                <a:spcPts val="2600"/>
              </a:lnSpc>
              <a:buNone/>
            </a:pPr>
            <a:r>
              <a:rPr lang="en-US" sz="1600" b="1" dirty="0">
                <a:solidFill>
                  <a:srgbClr val="746558"/>
                </a:solidFill>
                <a:latin typeface="Gelasio" pitchFamily="34" charset="0"/>
                <a:ea typeface="Gelasio" pitchFamily="34" charset="-122"/>
                <a:cs typeface="Gelasio" pitchFamily="34" charset="-120"/>
              </a:rPr>
              <a:t>Tipo de Arquitectura</a:t>
            </a:r>
            <a:endParaRPr lang="en-US" sz="1600" dirty="0"/>
          </a:p>
        </p:txBody>
      </p:sp>
      <p:sp>
        <p:nvSpPr>
          <p:cNvPr id="6" name="Text 4"/>
          <p:cNvSpPr/>
          <p:nvPr/>
        </p:nvSpPr>
        <p:spPr>
          <a:xfrm>
            <a:off x="5333167" y="2093238"/>
            <a:ext cx="3964305" cy="331827"/>
          </a:xfrm>
          <a:prstGeom prst="rect">
            <a:avLst/>
          </a:prstGeom>
          <a:noFill/>
          <a:ln/>
        </p:spPr>
        <p:txBody>
          <a:bodyPr wrap="none" lIns="0" tIns="0" rIns="0" bIns="0" rtlCol="0" anchor="t"/>
          <a:lstStyle/>
          <a:p>
            <a:pPr marL="0" indent="0" algn="l">
              <a:lnSpc>
                <a:spcPts val="2600"/>
              </a:lnSpc>
              <a:buNone/>
            </a:pPr>
            <a:r>
              <a:rPr lang="en-US" sz="1600" b="1" dirty="0">
                <a:solidFill>
                  <a:srgbClr val="746558"/>
                </a:solidFill>
                <a:latin typeface="Gelasio" pitchFamily="34" charset="0"/>
                <a:ea typeface="Gelasio" pitchFamily="34" charset="-122"/>
                <a:cs typeface="Gelasio" pitchFamily="34" charset="-120"/>
              </a:rPr>
              <a:t>Ventajas</a:t>
            </a:r>
            <a:endParaRPr lang="en-US" sz="1600" dirty="0"/>
          </a:p>
        </p:txBody>
      </p:sp>
      <p:sp>
        <p:nvSpPr>
          <p:cNvPr id="7" name="Text 5"/>
          <p:cNvSpPr/>
          <p:nvPr/>
        </p:nvSpPr>
        <p:spPr>
          <a:xfrm>
            <a:off x="9719905" y="2093238"/>
            <a:ext cx="3968115" cy="331827"/>
          </a:xfrm>
          <a:prstGeom prst="rect">
            <a:avLst/>
          </a:prstGeom>
          <a:noFill/>
          <a:ln/>
        </p:spPr>
        <p:txBody>
          <a:bodyPr wrap="none" lIns="0" tIns="0" rIns="0" bIns="0" rtlCol="0" anchor="t"/>
          <a:lstStyle/>
          <a:p>
            <a:pPr marL="0" indent="0" algn="l">
              <a:lnSpc>
                <a:spcPts val="2600"/>
              </a:lnSpc>
              <a:buNone/>
            </a:pPr>
            <a:r>
              <a:rPr lang="en-US" sz="1600" b="1" dirty="0">
                <a:solidFill>
                  <a:srgbClr val="746558"/>
                </a:solidFill>
                <a:latin typeface="Gelasio" pitchFamily="34" charset="0"/>
                <a:ea typeface="Gelasio" pitchFamily="34" charset="-122"/>
                <a:cs typeface="Gelasio" pitchFamily="34" charset="-120"/>
              </a:rPr>
              <a:t>Desventajas</a:t>
            </a:r>
            <a:endParaRPr lang="en-US" sz="1600" dirty="0"/>
          </a:p>
        </p:txBody>
      </p:sp>
      <p:sp>
        <p:nvSpPr>
          <p:cNvPr id="8" name="Shape 6"/>
          <p:cNvSpPr/>
          <p:nvPr/>
        </p:nvSpPr>
        <p:spPr>
          <a:xfrm>
            <a:off x="733544" y="2557105"/>
            <a:ext cx="13161883" cy="1591389"/>
          </a:xfrm>
          <a:prstGeom prst="rect">
            <a:avLst/>
          </a:prstGeom>
          <a:solidFill>
            <a:srgbClr val="000000">
              <a:alpha val="4000"/>
            </a:srgbClr>
          </a:solidFill>
          <a:ln/>
        </p:spPr>
      </p:sp>
      <p:sp>
        <p:nvSpPr>
          <p:cNvPr id="9" name="Text 7"/>
          <p:cNvSpPr/>
          <p:nvPr/>
        </p:nvSpPr>
        <p:spPr>
          <a:xfrm>
            <a:off x="942618" y="2689146"/>
            <a:ext cx="3968115" cy="331827"/>
          </a:xfrm>
          <a:prstGeom prst="rect">
            <a:avLst/>
          </a:prstGeom>
          <a:noFill/>
          <a:ln/>
        </p:spPr>
        <p:txBody>
          <a:bodyPr wrap="non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Cliente-Servidor</a:t>
            </a:r>
            <a:endParaRPr lang="en-US" sz="1600" dirty="0"/>
          </a:p>
        </p:txBody>
      </p:sp>
      <p:sp>
        <p:nvSpPr>
          <p:cNvPr id="10" name="Text 8"/>
          <p:cNvSpPr/>
          <p:nvPr/>
        </p:nvSpPr>
        <p:spPr>
          <a:xfrm>
            <a:off x="5333167" y="2689146"/>
            <a:ext cx="3964305" cy="995482"/>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 Centralización de datos- Fácil mantenimiento- Recuperación de datos eficiente</a:t>
            </a:r>
            <a:endParaRPr lang="en-US" sz="1600" dirty="0"/>
          </a:p>
        </p:txBody>
      </p:sp>
      <p:sp>
        <p:nvSpPr>
          <p:cNvPr id="11" name="Text 9"/>
          <p:cNvSpPr/>
          <p:nvPr/>
        </p:nvSpPr>
        <p:spPr>
          <a:xfrm>
            <a:off x="9719905" y="2689146"/>
            <a:ext cx="3968115" cy="1327309"/>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 Vulnerabilidad a ataques (virus, phishing)- Dependencia del servidor; si falla, afecta a todos los clientes.</a:t>
            </a:r>
            <a:endParaRPr lang="en-US" sz="1600" dirty="0"/>
          </a:p>
        </p:txBody>
      </p:sp>
      <p:sp>
        <p:nvSpPr>
          <p:cNvPr id="12" name="Shape 10"/>
          <p:cNvSpPr/>
          <p:nvPr/>
        </p:nvSpPr>
        <p:spPr>
          <a:xfrm>
            <a:off x="733544" y="4148495"/>
            <a:ext cx="13161883" cy="1591389"/>
          </a:xfrm>
          <a:prstGeom prst="rect">
            <a:avLst/>
          </a:prstGeom>
          <a:solidFill>
            <a:srgbClr val="FFFFFF">
              <a:alpha val="4000"/>
            </a:srgbClr>
          </a:solidFill>
          <a:ln/>
        </p:spPr>
      </p:sp>
      <p:sp>
        <p:nvSpPr>
          <p:cNvPr id="13" name="Text 11"/>
          <p:cNvSpPr/>
          <p:nvPr/>
        </p:nvSpPr>
        <p:spPr>
          <a:xfrm>
            <a:off x="942618" y="4280535"/>
            <a:ext cx="3968115" cy="331827"/>
          </a:xfrm>
          <a:prstGeom prst="rect">
            <a:avLst/>
          </a:prstGeom>
          <a:noFill/>
          <a:ln/>
        </p:spPr>
        <p:txBody>
          <a:bodyPr wrap="non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Arquitectura en Capas</a:t>
            </a:r>
            <a:endParaRPr lang="en-US" sz="1600" dirty="0"/>
          </a:p>
        </p:txBody>
      </p:sp>
      <p:sp>
        <p:nvSpPr>
          <p:cNvPr id="14" name="Text 12"/>
          <p:cNvSpPr/>
          <p:nvPr/>
        </p:nvSpPr>
        <p:spPr>
          <a:xfrm>
            <a:off x="5333167" y="4280535"/>
            <a:ext cx="3964305" cy="1327309"/>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 Modularidad y separación de preocupaciones- Facilita la colaboración entre equipos- Mantenimiento simplificado</a:t>
            </a:r>
            <a:endParaRPr lang="en-US" sz="1600" dirty="0"/>
          </a:p>
        </p:txBody>
      </p:sp>
      <p:sp>
        <p:nvSpPr>
          <p:cNvPr id="15" name="Text 13"/>
          <p:cNvSpPr/>
          <p:nvPr/>
        </p:nvSpPr>
        <p:spPr>
          <a:xfrm>
            <a:off x="9719905" y="4280535"/>
            <a:ext cx="3968115" cy="995482"/>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 Puede tener un rendimiento menor debido a la comunicación entre capas- Modificaciones pueden ser costosas</a:t>
            </a:r>
            <a:endParaRPr lang="en-US" sz="1600" dirty="0"/>
          </a:p>
        </p:txBody>
      </p:sp>
      <p:sp>
        <p:nvSpPr>
          <p:cNvPr id="16" name="Shape 14"/>
          <p:cNvSpPr/>
          <p:nvPr/>
        </p:nvSpPr>
        <p:spPr>
          <a:xfrm>
            <a:off x="733544" y="5739884"/>
            <a:ext cx="13161883" cy="1591389"/>
          </a:xfrm>
          <a:prstGeom prst="rect">
            <a:avLst/>
          </a:prstGeom>
          <a:solidFill>
            <a:srgbClr val="000000">
              <a:alpha val="4000"/>
            </a:srgbClr>
          </a:solidFill>
          <a:ln/>
        </p:spPr>
      </p:sp>
      <p:sp>
        <p:nvSpPr>
          <p:cNvPr id="17" name="Text 15"/>
          <p:cNvSpPr/>
          <p:nvPr/>
        </p:nvSpPr>
        <p:spPr>
          <a:xfrm>
            <a:off x="942618" y="5871924"/>
            <a:ext cx="3968115" cy="331827"/>
          </a:xfrm>
          <a:prstGeom prst="rect">
            <a:avLst/>
          </a:prstGeom>
          <a:noFill/>
          <a:ln/>
        </p:spPr>
        <p:txBody>
          <a:bodyPr wrap="non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Modelo-Vista-Controlador (MVC)</a:t>
            </a:r>
            <a:endParaRPr lang="en-US" sz="1600" dirty="0"/>
          </a:p>
        </p:txBody>
      </p:sp>
      <p:sp>
        <p:nvSpPr>
          <p:cNvPr id="18" name="Text 16"/>
          <p:cNvSpPr/>
          <p:nvPr/>
        </p:nvSpPr>
        <p:spPr>
          <a:xfrm>
            <a:off x="5333167" y="5871924"/>
            <a:ext cx="3964305" cy="995482"/>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 Separación clara entre lógica, presentación y control- Facilita la reutilización de componentes</a:t>
            </a:r>
            <a:endParaRPr lang="en-US" sz="1600" dirty="0"/>
          </a:p>
        </p:txBody>
      </p:sp>
      <p:sp>
        <p:nvSpPr>
          <p:cNvPr id="19" name="Text 17"/>
          <p:cNvSpPr/>
          <p:nvPr/>
        </p:nvSpPr>
        <p:spPr>
          <a:xfrm>
            <a:off x="9719905" y="5871924"/>
            <a:ext cx="3968115" cy="1327309"/>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 Complejidad en la gestión de interacciones entre componentes- Puede requerir más tiempo para implementar cambios.</a:t>
            </a:r>
            <a:endParaRPr lang="en-US"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684252" y="948690"/>
            <a:ext cx="11562398" cy="610910"/>
          </a:xfrm>
          <a:prstGeom prst="rect">
            <a:avLst/>
          </a:prstGeom>
          <a:noFill/>
          <a:ln/>
        </p:spPr>
        <p:txBody>
          <a:bodyPr wrap="none" lIns="0" tIns="0" rIns="0" bIns="0" rtlCol="0" anchor="t"/>
          <a:lstStyle/>
          <a:p>
            <a:pPr marL="0" indent="0" algn="l">
              <a:lnSpc>
                <a:spcPts val="4800"/>
              </a:lnSpc>
              <a:buNone/>
            </a:pPr>
            <a:r>
              <a:rPr lang="en-US" sz="3800" dirty="0">
                <a:solidFill>
                  <a:srgbClr val="484237"/>
                </a:solidFill>
                <a:latin typeface="Gelasio Semi Bold" pitchFamily="34" charset="0"/>
                <a:ea typeface="Gelasio Semi Bold" pitchFamily="34" charset="-122"/>
                <a:cs typeface="Gelasio Semi Bold" pitchFamily="34" charset="-120"/>
              </a:rPr>
              <a:t>Ventajas y Desventajas de Tipos de Arquitectura</a:t>
            </a:r>
            <a:endParaRPr lang="en-US" sz="3800" dirty="0"/>
          </a:p>
        </p:txBody>
      </p:sp>
      <p:sp>
        <p:nvSpPr>
          <p:cNvPr id="3" name="Shape 1"/>
          <p:cNvSpPr/>
          <p:nvPr/>
        </p:nvSpPr>
        <p:spPr>
          <a:xfrm>
            <a:off x="684252" y="1950601"/>
            <a:ext cx="13261896" cy="5330309"/>
          </a:xfrm>
          <a:prstGeom prst="roundRect">
            <a:avLst>
              <a:gd name="adj" fmla="val 550"/>
            </a:avLst>
          </a:prstGeom>
          <a:noFill/>
          <a:ln w="7620">
            <a:solidFill>
              <a:srgbClr val="000000">
                <a:alpha val="8000"/>
              </a:srgbClr>
            </a:solidFill>
            <a:prstDash val="solid"/>
          </a:ln>
        </p:spPr>
      </p:sp>
      <p:sp>
        <p:nvSpPr>
          <p:cNvPr id="4" name="Shape 2"/>
          <p:cNvSpPr/>
          <p:nvPr/>
        </p:nvSpPr>
        <p:spPr>
          <a:xfrm>
            <a:off x="691872" y="1958221"/>
            <a:ext cx="13245227" cy="562570"/>
          </a:xfrm>
          <a:prstGeom prst="rect">
            <a:avLst/>
          </a:prstGeom>
          <a:solidFill>
            <a:srgbClr val="FFFFFF">
              <a:alpha val="4000"/>
            </a:srgbClr>
          </a:solidFill>
          <a:ln/>
        </p:spPr>
      </p:sp>
      <p:sp>
        <p:nvSpPr>
          <p:cNvPr id="5" name="Text 3"/>
          <p:cNvSpPr/>
          <p:nvPr/>
        </p:nvSpPr>
        <p:spPr>
          <a:xfrm>
            <a:off x="888802" y="2083118"/>
            <a:ext cx="4019788" cy="312777"/>
          </a:xfrm>
          <a:prstGeom prst="rect">
            <a:avLst/>
          </a:prstGeom>
          <a:noFill/>
          <a:ln/>
        </p:spPr>
        <p:txBody>
          <a:bodyPr wrap="none" lIns="0" tIns="0" rIns="0" bIns="0" rtlCol="0" anchor="t"/>
          <a:lstStyle/>
          <a:p>
            <a:pPr marL="0" indent="0" algn="l">
              <a:lnSpc>
                <a:spcPts val="2450"/>
              </a:lnSpc>
              <a:buNone/>
            </a:pPr>
            <a:r>
              <a:rPr lang="en-US" sz="1500" b="1" dirty="0">
                <a:solidFill>
                  <a:srgbClr val="746558"/>
                </a:solidFill>
                <a:latin typeface="Gelasio" pitchFamily="34" charset="0"/>
                <a:ea typeface="Gelasio" pitchFamily="34" charset="-122"/>
                <a:cs typeface="Gelasio" pitchFamily="34" charset="-120"/>
              </a:rPr>
              <a:t>Tipo de Arquitectura</a:t>
            </a:r>
            <a:endParaRPr lang="en-US" sz="1500" dirty="0"/>
          </a:p>
        </p:txBody>
      </p:sp>
      <p:sp>
        <p:nvSpPr>
          <p:cNvPr id="6" name="Text 4"/>
          <p:cNvSpPr/>
          <p:nvPr/>
        </p:nvSpPr>
        <p:spPr>
          <a:xfrm>
            <a:off x="5307211" y="2083118"/>
            <a:ext cx="4015978" cy="312777"/>
          </a:xfrm>
          <a:prstGeom prst="rect">
            <a:avLst/>
          </a:prstGeom>
          <a:noFill/>
          <a:ln/>
        </p:spPr>
        <p:txBody>
          <a:bodyPr wrap="none" lIns="0" tIns="0" rIns="0" bIns="0" rtlCol="0" anchor="t"/>
          <a:lstStyle/>
          <a:p>
            <a:pPr marL="0" indent="0" algn="l">
              <a:lnSpc>
                <a:spcPts val="2450"/>
              </a:lnSpc>
              <a:buNone/>
            </a:pPr>
            <a:r>
              <a:rPr lang="en-US" sz="1500" b="1" dirty="0">
                <a:solidFill>
                  <a:srgbClr val="746558"/>
                </a:solidFill>
                <a:latin typeface="Gelasio" pitchFamily="34" charset="0"/>
                <a:ea typeface="Gelasio" pitchFamily="34" charset="-122"/>
                <a:cs typeface="Gelasio" pitchFamily="34" charset="-120"/>
              </a:rPr>
              <a:t>Ventajas</a:t>
            </a:r>
            <a:endParaRPr lang="en-US" sz="1500" dirty="0"/>
          </a:p>
        </p:txBody>
      </p:sp>
      <p:sp>
        <p:nvSpPr>
          <p:cNvPr id="7" name="Text 5"/>
          <p:cNvSpPr/>
          <p:nvPr/>
        </p:nvSpPr>
        <p:spPr>
          <a:xfrm>
            <a:off x="9721810" y="2083118"/>
            <a:ext cx="4019788" cy="312777"/>
          </a:xfrm>
          <a:prstGeom prst="rect">
            <a:avLst/>
          </a:prstGeom>
          <a:noFill/>
          <a:ln/>
        </p:spPr>
        <p:txBody>
          <a:bodyPr wrap="none" lIns="0" tIns="0" rIns="0" bIns="0" rtlCol="0" anchor="t"/>
          <a:lstStyle/>
          <a:p>
            <a:pPr marL="0" indent="0" algn="l">
              <a:lnSpc>
                <a:spcPts val="2450"/>
              </a:lnSpc>
              <a:buNone/>
            </a:pPr>
            <a:r>
              <a:rPr lang="en-US" sz="1500" b="1" dirty="0">
                <a:solidFill>
                  <a:srgbClr val="746558"/>
                </a:solidFill>
                <a:latin typeface="Gelasio" pitchFamily="34" charset="0"/>
                <a:ea typeface="Gelasio" pitchFamily="34" charset="-122"/>
                <a:cs typeface="Gelasio" pitchFamily="34" charset="-120"/>
              </a:rPr>
              <a:t>Desventajas</a:t>
            </a:r>
            <a:endParaRPr lang="en-US" sz="1500" dirty="0"/>
          </a:p>
        </p:txBody>
      </p:sp>
      <p:sp>
        <p:nvSpPr>
          <p:cNvPr id="8" name="Shape 6"/>
          <p:cNvSpPr/>
          <p:nvPr/>
        </p:nvSpPr>
        <p:spPr>
          <a:xfrm>
            <a:off x="691872" y="2520791"/>
            <a:ext cx="13245227" cy="1188125"/>
          </a:xfrm>
          <a:prstGeom prst="rect">
            <a:avLst/>
          </a:prstGeom>
          <a:solidFill>
            <a:srgbClr val="000000">
              <a:alpha val="4000"/>
            </a:srgbClr>
          </a:solidFill>
          <a:ln/>
        </p:spPr>
      </p:sp>
      <p:sp>
        <p:nvSpPr>
          <p:cNvPr id="9" name="Text 7"/>
          <p:cNvSpPr/>
          <p:nvPr/>
        </p:nvSpPr>
        <p:spPr>
          <a:xfrm>
            <a:off x="888802" y="2645688"/>
            <a:ext cx="4019788" cy="31277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Arquitectura Orientada a Servicios (SOA)</a:t>
            </a:r>
            <a:endParaRPr lang="en-US" sz="1500" dirty="0"/>
          </a:p>
        </p:txBody>
      </p:sp>
      <p:sp>
        <p:nvSpPr>
          <p:cNvPr id="10" name="Text 8"/>
          <p:cNvSpPr/>
          <p:nvPr/>
        </p:nvSpPr>
        <p:spPr>
          <a:xfrm>
            <a:off x="5307211" y="2645688"/>
            <a:ext cx="4015978" cy="625554"/>
          </a:xfrm>
          <a:prstGeom prst="rect">
            <a:avLst/>
          </a:prstGeom>
          <a:noFill/>
          <a:ln/>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 Reutilización de servicios y componentes - Interoperabilidad entre diferentes sistemas</a:t>
            </a:r>
            <a:endParaRPr lang="en-US" sz="1500" dirty="0"/>
          </a:p>
        </p:txBody>
      </p:sp>
      <p:sp>
        <p:nvSpPr>
          <p:cNvPr id="11" name="Text 9"/>
          <p:cNvSpPr/>
          <p:nvPr/>
        </p:nvSpPr>
        <p:spPr>
          <a:xfrm>
            <a:off x="9721810" y="2645688"/>
            <a:ext cx="4019788" cy="938332"/>
          </a:xfrm>
          <a:prstGeom prst="rect">
            <a:avLst/>
          </a:prstGeom>
          <a:noFill/>
          <a:ln/>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 Puede ser costosa en términos de implementación y mantenimiento - Complejidad en la gestión de servicios</a:t>
            </a:r>
            <a:endParaRPr lang="en-US" sz="1500" dirty="0"/>
          </a:p>
        </p:txBody>
      </p:sp>
      <p:sp>
        <p:nvSpPr>
          <p:cNvPr id="12" name="Shape 10"/>
          <p:cNvSpPr/>
          <p:nvPr/>
        </p:nvSpPr>
        <p:spPr>
          <a:xfrm>
            <a:off x="691872" y="3708916"/>
            <a:ext cx="13245227" cy="1188125"/>
          </a:xfrm>
          <a:prstGeom prst="rect">
            <a:avLst/>
          </a:prstGeom>
          <a:solidFill>
            <a:srgbClr val="FFFFFF">
              <a:alpha val="4000"/>
            </a:srgbClr>
          </a:solidFill>
          <a:ln/>
        </p:spPr>
      </p:sp>
      <p:sp>
        <p:nvSpPr>
          <p:cNvPr id="13" name="Text 11"/>
          <p:cNvSpPr/>
          <p:nvPr/>
        </p:nvSpPr>
        <p:spPr>
          <a:xfrm>
            <a:off x="888802" y="3833813"/>
            <a:ext cx="4019788" cy="31277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Arquitectura de Microservicios</a:t>
            </a:r>
            <a:endParaRPr lang="en-US" sz="1500" dirty="0"/>
          </a:p>
        </p:txBody>
      </p:sp>
      <p:sp>
        <p:nvSpPr>
          <p:cNvPr id="14" name="Text 12"/>
          <p:cNvSpPr/>
          <p:nvPr/>
        </p:nvSpPr>
        <p:spPr>
          <a:xfrm>
            <a:off x="5307211" y="3833813"/>
            <a:ext cx="4015978" cy="938332"/>
          </a:xfrm>
          <a:prstGeom prst="rect">
            <a:avLst/>
          </a:prstGeom>
          <a:noFill/>
          <a:ln/>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 Escalabilidad y despliegue independiente de servicios - Mejora en el mantenimiento y agilidad en el desarrollo</a:t>
            </a:r>
            <a:endParaRPr lang="en-US" sz="1500" dirty="0"/>
          </a:p>
        </p:txBody>
      </p:sp>
      <p:sp>
        <p:nvSpPr>
          <p:cNvPr id="15" name="Text 13"/>
          <p:cNvSpPr/>
          <p:nvPr/>
        </p:nvSpPr>
        <p:spPr>
          <a:xfrm>
            <a:off x="9721810" y="3833813"/>
            <a:ext cx="4019788" cy="938332"/>
          </a:xfrm>
          <a:prstGeom prst="rect">
            <a:avLst/>
          </a:prstGeom>
          <a:noFill/>
          <a:ln/>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 Alto consumo de recursos (memoria y CPU) - Complejidad en la gestión y comunicación entre microservicios</a:t>
            </a:r>
            <a:endParaRPr lang="en-US" sz="1500" dirty="0"/>
          </a:p>
        </p:txBody>
      </p:sp>
      <p:sp>
        <p:nvSpPr>
          <p:cNvPr id="16" name="Shape 14"/>
          <p:cNvSpPr/>
          <p:nvPr/>
        </p:nvSpPr>
        <p:spPr>
          <a:xfrm>
            <a:off x="691872" y="4897041"/>
            <a:ext cx="13245227" cy="1188125"/>
          </a:xfrm>
          <a:prstGeom prst="rect">
            <a:avLst/>
          </a:prstGeom>
          <a:solidFill>
            <a:srgbClr val="000000">
              <a:alpha val="4000"/>
            </a:srgbClr>
          </a:solidFill>
          <a:ln/>
        </p:spPr>
      </p:sp>
      <p:sp>
        <p:nvSpPr>
          <p:cNvPr id="17" name="Text 15"/>
          <p:cNvSpPr/>
          <p:nvPr/>
        </p:nvSpPr>
        <p:spPr>
          <a:xfrm>
            <a:off x="888802" y="5021937"/>
            <a:ext cx="4019788" cy="31277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Arquitectura Hexagonal</a:t>
            </a:r>
            <a:endParaRPr lang="en-US" sz="1500" dirty="0"/>
          </a:p>
        </p:txBody>
      </p:sp>
      <p:sp>
        <p:nvSpPr>
          <p:cNvPr id="18" name="Text 16"/>
          <p:cNvSpPr/>
          <p:nvPr/>
        </p:nvSpPr>
        <p:spPr>
          <a:xfrm>
            <a:off x="5307211" y="5021937"/>
            <a:ext cx="4015978" cy="938332"/>
          </a:xfrm>
          <a:prstGeom prst="rect">
            <a:avLst/>
          </a:prstGeom>
          <a:noFill/>
          <a:ln/>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 Aislamiento del núcleo del negocio de las tecnologías externas - Flexibilidad para cambiar adaptadores sin afectar al núcleo</a:t>
            </a:r>
            <a:endParaRPr lang="en-US" sz="1500" dirty="0"/>
          </a:p>
        </p:txBody>
      </p:sp>
      <p:sp>
        <p:nvSpPr>
          <p:cNvPr id="19" name="Text 17"/>
          <p:cNvSpPr/>
          <p:nvPr/>
        </p:nvSpPr>
        <p:spPr>
          <a:xfrm>
            <a:off x="9721810" y="5021937"/>
            <a:ext cx="4019788" cy="938332"/>
          </a:xfrm>
          <a:prstGeom prst="rect">
            <a:avLst/>
          </a:prstGeom>
          <a:noFill/>
          <a:ln/>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 Puede ser compleja de implementar inicialmente - Requiere un diseño cuidadoso para evitar sobrecarga</a:t>
            </a:r>
            <a:endParaRPr lang="en-US" sz="1500" dirty="0"/>
          </a:p>
        </p:txBody>
      </p:sp>
      <p:sp>
        <p:nvSpPr>
          <p:cNvPr id="20" name="Shape 18"/>
          <p:cNvSpPr/>
          <p:nvPr/>
        </p:nvSpPr>
        <p:spPr>
          <a:xfrm>
            <a:off x="691872" y="6085165"/>
            <a:ext cx="13245227" cy="1188125"/>
          </a:xfrm>
          <a:prstGeom prst="rect">
            <a:avLst/>
          </a:prstGeom>
          <a:solidFill>
            <a:srgbClr val="FFFFFF">
              <a:alpha val="4000"/>
            </a:srgbClr>
          </a:solidFill>
          <a:ln/>
        </p:spPr>
      </p:sp>
      <p:sp>
        <p:nvSpPr>
          <p:cNvPr id="21" name="Text 19"/>
          <p:cNvSpPr/>
          <p:nvPr/>
        </p:nvSpPr>
        <p:spPr>
          <a:xfrm>
            <a:off x="888802" y="6210062"/>
            <a:ext cx="4019788" cy="31277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Arquitectura Basada en Eventos</a:t>
            </a:r>
            <a:endParaRPr lang="en-US" sz="1500" dirty="0"/>
          </a:p>
        </p:txBody>
      </p:sp>
      <p:sp>
        <p:nvSpPr>
          <p:cNvPr id="22" name="Text 20"/>
          <p:cNvSpPr/>
          <p:nvPr/>
        </p:nvSpPr>
        <p:spPr>
          <a:xfrm>
            <a:off x="5307211" y="6210062"/>
            <a:ext cx="4015978" cy="938332"/>
          </a:xfrm>
          <a:prstGeom prst="rect">
            <a:avLst/>
          </a:prstGeom>
          <a:noFill/>
          <a:ln/>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 Desacoplamiento entre componentes, lo que facilita la escalabilidad - Respuesta rápida a eventos en tiempo real</a:t>
            </a:r>
            <a:endParaRPr lang="en-US" sz="1500" dirty="0"/>
          </a:p>
        </p:txBody>
      </p:sp>
      <p:sp>
        <p:nvSpPr>
          <p:cNvPr id="23" name="Text 21"/>
          <p:cNvSpPr/>
          <p:nvPr/>
        </p:nvSpPr>
        <p:spPr>
          <a:xfrm>
            <a:off x="9721810" y="6210062"/>
            <a:ext cx="4019788" cy="938332"/>
          </a:xfrm>
          <a:prstGeom prst="rect">
            <a:avLst/>
          </a:prstGeom>
          <a:noFill/>
          <a:ln/>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 Dificultad para depurar soluciones asíncronas - Puede ser complicado gestionar la consistencia de datos</a:t>
            </a:r>
            <a:endParaRPr lang="en-US" sz="1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60095" y="792599"/>
            <a:ext cx="13110210" cy="868680"/>
          </a:xfrm>
          <a:prstGeom prst="rect">
            <a:avLst/>
          </a:prstGeom>
          <a:noFill/>
          <a:ln/>
        </p:spPr>
        <p:txBody>
          <a:bodyPr wrap="square" lIns="0" tIns="0" rIns="0" bIns="0" rtlCol="0" anchor="t"/>
          <a:lstStyle/>
          <a:p>
            <a:pPr marL="0" indent="0" algn="ctr">
              <a:lnSpc>
                <a:spcPts val="3400"/>
              </a:lnSpc>
              <a:buNone/>
            </a:pPr>
            <a:r>
              <a:rPr lang="en-US" sz="2100" i="1" dirty="0">
                <a:solidFill>
                  <a:srgbClr val="746558"/>
                </a:solidFill>
                <a:latin typeface="Gelasio" pitchFamily="34" charset="0"/>
                <a:ea typeface="Gelasio" pitchFamily="34" charset="-122"/>
                <a:cs typeface="Gelasio" pitchFamily="34" charset="-120"/>
              </a:rPr>
              <a:t>En una arquitectura de software, los niveles de subsistema, servicio y función son conceptos que ayudan a estructurar y organizar el sistema en diferentes capas de abstracción.</a:t>
            </a:r>
            <a:endParaRPr lang="en-US" sz="2100" dirty="0"/>
          </a:p>
        </p:txBody>
      </p:sp>
      <p:sp>
        <p:nvSpPr>
          <p:cNvPr id="3" name="Text 1"/>
          <p:cNvSpPr/>
          <p:nvPr/>
        </p:nvSpPr>
        <p:spPr>
          <a:xfrm>
            <a:off x="5143500" y="1878449"/>
            <a:ext cx="4343400" cy="542925"/>
          </a:xfrm>
          <a:prstGeom prst="rect">
            <a:avLst/>
          </a:prstGeom>
          <a:noFill/>
          <a:ln/>
        </p:spPr>
        <p:txBody>
          <a:bodyPr wrap="none" lIns="0" tIns="0" rIns="0" bIns="0" rtlCol="0" anchor="t"/>
          <a:lstStyle/>
          <a:p>
            <a:pPr marL="0" indent="0" algn="ctr">
              <a:lnSpc>
                <a:spcPts val="4250"/>
              </a:lnSpc>
              <a:buNone/>
            </a:pPr>
            <a:r>
              <a:rPr lang="en-US" sz="3400" dirty="0">
                <a:solidFill>
                  <a:srgbClr val="484237"/>
                </a:solidFill>
                <a:latin typeface="Gelasio Semi Bold" pitchFamily="34" charset="0"/>
                <a:ea typeface="Gelasio Semi Bold" pitchFamily="34" charset="-122"/>
                <a:cs typeface="Gelasio Semi Bold" pitchFamily="34" charset="-120"/>
              </a:rPr>
              <a:t>Nivel de Subsistema</a:t>
            </a:r>
            <a:endParaRPr lang="en-US" sz="3400" dirty="0"/>
          </a:p>
        </p:txBody>
      </p:sp>
      <p:pic>
        <p:nvPicPr>
          <p:cNvPr id="4" name="Image 0" descr="preencoded.png"/>
          <p:cNvPicPr>
            <a:picLocks noChangeAspect="1"/>
          </p:cNvPicPr>
          <p:nvPr/>
        </p:nvPicPr>
        <p:blipFill>
          <a:blip r:embed="rId3"/>
          <a:stretch>
            <a:fillRect/>
          </a:stretch>
        </p:blipFill>
        <p:spPr>
          <a:xfrm>
            <a:off x="760095" y="2747129"/>
            <a:ext cx="4189095" cy="2589014"/>
          </a:xfrm>
          <a:prstGeom prst="rect">
            <a:avLst/>
          </a:prstGeom>
        </p:spPr>
      </p:pic>
      <p:sp>
        <p:nvSpPr>
          <p:cNvPr id="5" name="Text 2"/>
          <p:cNvSpPr/>
          <p:nvPr/>
        </p:nvSpPr>
        <p:spPr>
          <a:xfrm>
            <a:off x="2234565" y="5553313"/>
            <a:ext cx="2714625" cy="339328"/>
          </a:xfrm>
          <a:prstGeom prst="rect">
            <a:avLst/>
          </a:prstGeom>
          <a:noFill/>
          <a:ln/>
        </p:spPr>
        <p:txBody>
          <a:bodyPr wrap="none" lIns="0" tIns="0" rIns="0" bIns="0" rtlCol="0" anchor="t"/>
          <a:lstStyle/>
          <a:p>
            <a:pPr marL="0" indent="0" algn="r">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Subsistema</a:t>
            </a:r>
            <a:endParaRPr lang="en-US" sz="2100" dirty="0"/>
          </a:p>
        </p:txBody>
      </p:sp>
      <p:sp>
        <p:nvSpPr>
          <p:cNvPr id="6" name="Text 3"/>
          <p:cNvSpPr/>
          <p:nvPr/>
        </p:nvSpPr>
        <p:spPr>
          <a:xfrm>
            <a:off x="760095" y="6022896"/>
            <a:ext cx="4189095" cy="1389698"/>
          </a:xfrm>
          <a:prstGeom prst="rect">
            <a:avLst/>
          </a:prstGeom>
          <a:noFill/>
          <a:ln/>
        </p:spPr>
        <p:txBody>
          <a:bodyPr wrap="square" lIns="0" tIns="0" rIns="0" bIns="0" rtlCol="0" anchor="t"/>
          <a:lstStyle/>
          <a:p>
            <a:pPr marL="0" indent="0" algn="r">
              <a:lnSpc>
                <a:spcPts val="2700"/>
              </a:lnSpc>
              <a:buNone/>
            </a:pPr>
            <a:r>
              <a:rPr lang="en-US" sz="1700" dirty="0">
                <a:solidFill>
                  <a:srgbClr val="746558"/>
                </a:solidFill>
                <a:latin typeface="Gelasio" pitchFamily="34" charset="0"/>
                <a:ea typeface="Gelasio" pitchFamily="34" charset="-122"/>
                <a:cs typeface="Gelasio" pitchFamily="34" charset="-120"/>
              </a:rPr>
              <a:t>Un subsistema es una parte de un sistema más grande que puede funcionar de manera independiente o como parte de un sistema más complejo.</a:t>
            </a:r>
            <a:endParaRPr lang="en-US" sz="1700" dirty="0"/>
          </a:p>
        </p:txBody>
      </p:sp>
      <p:pic>
        <p:nvPicPr>
          <p:cNvPr id="7" name="Image 1" descr="preencoded.png"/>
          <p:cNvPicPr>
            <a:picLocks noChangeAspect="1"/>
          </p:cNvPicPr>
          <p:nvPr/>
        </p:nvPicPr>
        <p:blipFill>
          <a:blip r:embed="rId4"/>
          <a:stretch>
            <a:fillRect/>
          </a:stretch>
        </p:blipFill>
        <p:spPr>
          <a:xfrm>
            <a:off x="5220653" y="2747129"/>
            <a:ext cx="4189095" cy="2589014"/>
          </a:xfrm>
          <a:prstGeom prst="rect">
            <a:avLst/>
          </a:prstGeom>
        </p:spPr>
      </p:pic>
      <p:sp>
        <p:nvSpPr>
          <p:cNvPr id="8" name="Text 4"/>
          <p:cNvSpPr/>
          <p:nvPr/>
        </p:nvSpPr>
        <p:spPr>
          <a:xfrm>
            <a:off x="6695123" y="5553313"/>
            <a:ext cx="2714625" cy="339328"/>
          </a:xfrm>
          <a:prstGeom prst="rect">
            <a:avLst/>
          </a:prstGeom>
          <a:noFill/>
          <a:ln/>
        </p:spPr>
        <p:txBody>
          <a:bodyPr wrap="none" lIns="0" tIns="0" rIns="0" bIns="0" rtlCol="0" anchor="t"/>
          <a:lstStyle/>
          <a:p>
            <a:pPr marL="0" indent="0" algn="r">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Componentes</a:t>
            </a:r>
            <a:endParaRPr lang="en-US" sz="2100" dirty="0"/>
          </a:p>
        </p:txBody>
      </p:sp>
      <p:sp>
        <p:nvSpPr>
          <p:cNvPr id="9" name="Text 5"/>
          <p:cNvSpPr/>
          <p:nvPr/>
        </p:nvSpPr>
        <p:spPr>
          <a:xfrm>
            <a:off x="5220653" y="6022896"/>
            <a:ext cx="4189095" cy="1389698"/>
          </a:xfrm>
          <a:prstGeom prst="rect">
            <a:avLst/>
          </a:prstGeom>
          <a:noFill/>
          <a:ln/>
        </p:spPr>
        <p:txBody>
          <a:bodyPr wrap="square" lIns="0" tIns="0" rIns="0" bIns="0" rtlCol="0" anchor="t"/>
          <a:lstStyle/>
          <a:p>
            <a:pPr marL="0" indent="0" algn="r">
              <a:lnSpc>
                <a:spcPts val="2700"/>
              </a:lnSpc>
              <a:buNone/>
            </a:pPr>
            <a:r>
              <a:rPr lang="en-US" sz="1700" dirty="0">
                <a:solidFill>
                  <a:srgbClr val="746558"/>
                </a:solidFill>
                <a:latin typeface="Gelasio" pitchFamily="34" charset="0"/>
                <a:ea typeface="Gelasio" pitchFamily="34" charset="-122"/>
                <a:cs typeface="Gelasio" pitchFamily="34" charset="-120"/>
              </a:rPr>
              <a:t>Los componentes son módulos o clases que implementan la lógica del subsistema. Cada uno tiene una función específica dentro del sistema general.</a:t>
            </a:r>
            <a:endParaRPr lang="en-US" sz="1700" dirty="0"/>
          </a:p>
        </p:txBody>
      </p:sp>
      <p:pic>
        <p:nvPicPr>
          <p:cNvPr id="10" name="Image 2" descr="preencoded.png"/>
          <p:cNvPicPr>
            <a:picLocks noChangeAspect="1"/>
          </p:cNvPicPr>
          <p:nvPr/>
        </p:nvPicPr>
        <p:blipFill>
          <a:blip r:embed="rId5"/>
          <a:stretch>
            <a:fillRect/>
          </a:stretch>
        </p:blipFill>
        <p:spPr>
          <a:xfrm>
            <a:off x="9681210" y="2747129"/>
            <a:ext cx="4189095" cy="2589014"/>
          </a:xfrm>
          <a:prstGeom prst="rect">
            <a:avLst/>
          </a:prstGeom>
        </p:spPr>
      </p:pic>
      <p:sp>
        <p:nvSpPr>
          <p:cNvPr id="11" name="Text 6"/>
          <p:cNvSpPr/>
          <p:nvPr/>
        </p:nvSpPr>
        <p:spPr>
          <a:xfrm>
            <a:off x="11155680" y="5553313"/>
            <a:ext cx="2714625" cy="339328"/>
          </a:xfrm>
          <a:prstGeom prst="rect">
            <a:avLst/>
          </a:prstGeom>
          <a:noFill/>
          <a:ln/>
        </p:spPr>
        <p:txBody>
          <a:bodyPr wrap="none" lIns="0" tIns="0" rIns="0" bIns="0" rtlCol="0" anchor="t"/>
          <a:lstStyle/>
          <a:p>
            <a:pPr marL="0" indent="0" algn="r">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Interfaces y Datos</a:t>
            </a:r>
            <a:endParaRPr lang="en-US" sz="2100" dirty="0"/>
          </a:p>
        </p:txBody>
      </p:sp>
      <p:sp>
        <p:nvSpPr>
          <p:cNvPr id="12" name="Text 7"/>
          <p:cNvSpPr/>
          <p:nvPr/>
        </p:nvSpPr>
        <p:spPr>
          <a:xfrm>
            <a:off x="9681210" y="6022896"/>
            <a:ext cx="4189095" cy="1737122"/>
          </a:xfrm>
          <a:prstGeom prst="rect">
            <a:avLst/>
          </a:prstGeom>
          <a:noFill/>
          <a:ln/>
        </p:spPr>
        <p:txBody>
          <a:bodyPr wrap="square" lIns="0" tIns="0" rIns="0" bIns="0" rtlCol="0" anchor="t"/>
          <a:lstStyle/>
          <a:p>
            <a:pPr marL="0" indent="0" algn="r">
              <a:lnSpc>
                <a:spcPts val="2700"/>
              </a:lnSpc>
              <a:buNone/>
            </a:pPr>
            <a:r>
              <a:rPr lang="en-US" sz="1700" dirty="0">
                <a:solidFill>
                  <a:srgbClr val="746558"/>
                </a:solidFill>
                <a:latin typeface="Gelasio" pitchFamily="34" charset="0"/>
                <a:ea typeface="Gelasio" pitchFamily="34" charset="-122"/>
                <a:cs typeface="Gelasio" pitchFamily="34" charset="-120"/>
              </a:rPr>
              <a:t>Las interfaces son puntos de interacción con otros subsistemas, mientras que los datos son las estructuras que almacenan la información relevante para el funcionamiento del subsistema.</a:t>
            </a:r>
            <a:endParaRPr lang="en-US" sz="17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41045" y="582216"/>
            <a:ext cx="9308425" cy="661630"/>
          </a:xfrm>
          <a:prstGeom prst="rect">
            <a:avLst/>
          </a:prstGeom>
          <a:noFill/>
          <a:ln/>
        </p:spPr>
        <p:txBody>
          <a:bodyPr wrap="none" lIns="0" tIns="0" rIns="0" bIns="0" rtlCol="0" anchor="t"/>
          <a:lstStyle/>
          <a:p>
            <a:pPr marL="0" indent="0" algn="l">
              <a:lnSpc>
                <a:spcPts val="5200"/>
              </a:lnSpc>
              <a:buNone/>
            </a:pPr>
            <a:r>
              <a:rPr lang="en-US" sz="4150" dirty="0">
                <a:solidFill>
                  <a:srgbClr val="484237"/>
                </a:solidFill>
                <a:latin typeface="Gelasio Semi Bold" pitchFamily="34" charset="0"/>
                <a:ea typeface="Gelasio Semi Bold" pitchFamily="34" charset="-122"/>
                <a:cs typeface="Gelasio Semi Bold" pitchFamily="34" charset="-120"/>
              </a:rPr>
              <a:t>Nivel de Función y Nivel de Servicio</a:t>
            </a:r>
            <a:endParaRPr lang="en-US" sz="4150" dirty="0"/>
          </a:p>
        </p:txBody>
      </p:sp>
      <p:pic>
        <p:nvPicPr>
          <p:cNvPr id="3" name="Image 0" descr="preencoded.png"/>
          <p:cNvPicPr>
            <a:picLocks noChangeAspect="1"/>
          </p:cNvPicPr>
          <p:nvPr/>
        </p:nvPicPr>
        <p:blipFill>
          <a:blip r:embed="rId3"/>
          <a:stretch>
            <a:fillRect/>
          </a:stretch>
        </p:blipFill>
        <p:spPr>
          <a:xfrm>
            <a:off x="741045" y="1667232"/>
            <a:ext cx="6441877" cy="3981331"/>
          </a:xfrm>
          <a:prstGeom prst="rect">
            <a:avLst/>
          </a:prstGeom>
        </p:spPr>
      </p:pic>
      <p:sp>
        <p:nvSpPr>
          <p:cNvPr id="4" name="Text 1"/>
          <p:cNvSpPr/>
          <p:nvPr/>
        </p:nvSpPr>
        <p:spPr>
          <a:xfrm>
            <a:off x="4536281" y="5860256"/>
            <a:ext cx="2646640" cy="330756"/>
          </a:xfrm>
          <a:prstGeom prst="rect">
            <a:avLst/>
          </a:prstGeom>
          <a:noFill/>
          <a:ln/>
        </p:spPr>
        <p:txBody>
          <a:bodyPr wrap="none" lIns="0" tIns="0" rIns="0" bIns="0" rtlCol="0" anchor="t"/>
          <a:lstStyle/>
          <a:p>
            <a:pPr marL="0" indent="0" algn="r">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Nivel de Función</a:t>
            </a:r>
            <a:endParaRPr lang="en-US" sz="2050" dirty="0"/>
          </a:p>
        </p:txBody>
      </p:sp>
      <p:sp>
        <p:nvSpPr>
          <p:cNvPr id="5" name="Text 2"/>
          <p:cNvSpPr/>
          <p:nvPr/>
        </p:nvSpPr>
        <p:spPr>
          <a:xfrm>
            <a:off x="741045" y="6317933"/>
            <a:ext cx="6441877" cy="338614"/>
          </a:xfrm>
          <a:prstGeom prst="rect">
            <a:avLst/>
          </a:prstGeom>
          <a:noFill/>
          <a:ln/>
        </p:spPr>
        <p:txBody>
          <a:bodyPr wrap="none" lIns="0" tIns="0" rIns="0" bIns="0" rtlCol="0" anchor="t"/>
          <a:lstStyle/>
          <a:p>
            <a:pPr marL="0" indent="0" algn="r">
              <a:lnSpc>
                <a:spcPts val="2650"/>
              </a:lnSpc>
              <a:buNone/>
            </a:pPr>
            <a:r>
              <a:rPr lang="en-US" sz="1650" dirty="0">
                <a:solidFill>
                  <a:srgbClr val="746558"/>
                </a:solidFill>
                <a:latin typeface="Gelasio" pitchFamily="34" charset="0"/>
                <a:ea typeface="Gelasio" pitchFamily="34" charset="-122"/>
                <a:cs typeface="Gelasio" pitchFamily="34" charset="-120"/>
              </a:rPr>
              <a:t>Se centra en acciones específicas del sistema.</a:t>
            </a:r>
            <a:endParaRPr lang="en-US" sz="1650" dirty="0"/>
          </a:p>
        </p:txBody>
      </p:sp>
      <p:sp>
        <p:nvSpPr>
          <p:cNvPr id="6" name="Text 3"/>
          <p:cNvSpPr/>
          <p:nvPr/>
        </p:nvSpPr>
        <p:spPr>
          <a:xfrm>
            <a:off x="741045" y="6783467"/>
            <a:ext cx="6441877" cy="33861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Métodos</a:t>
            </a:r>
            <a:endParaRPr lang="en-US" sz="1650" dirty="0"/>
          </a:p>
        </p:txBody>
      </p:sp>
      <p:sp>
        <p:nvSpPr>
          <p:cNvPr id="7" name="Text 4"/>
          <p:cNvSpPr/>
          <p:nvPr/>
        </p:nvSpPr>
        <p:spPr>
          <a:xfrm>
            <a:off x="741045" y="7196138"/>
            <a:ext cx="6441877" cy="33861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Parámetros</a:t>
            </a:r>
            <a:endParaRPr lang="en-US" sz="1650" dirty="0"/>
          </a:p>
        </p:txBody>
      </p:sp>
      <p:sp>
        <p:nvSpPr>
          <p:cNvPr id="8" name="Text 5"/>
          <p:cNvSpPr/>
          <p:nvPr/>
        </p:nvSpPr>
        <p:spPr>
          <a:xfrm>
            <a:off x="741045" y="7608808"/>
            <a:ext cx="6441877" cy="33861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Lógica Empresarial</a:t>
            </a:r>
            <a:endParaRPr lang="en-US" sz="1650" dirty="0"/>
          </a:p>
        </p:txBody>
      </p:sp>
      <p:pic>
        <p:nvPicPr>
          <p:cNvPr id="9" name="Image 1" descr="preencoded.png"/>
          <p:cNvPicPr>
            <a:picLocks noChangeAspect="1"/>
          </p:cNvPicPr>
          <p:nvPr/>
        </p:nvPicPr>
        <p:blipFill>
          <a:blip r:embed="rId4"/>
          <a:stretch>
            <a:fillRect/>
          </a:stretch>
        </p:blipFill>
        <p:spPr>
          <a:xfrm>
            <a:off x="7447478" y="1667232"/>
            <a:ext cx="6441877" cy="3981331"/>
          </a:xfrm>
          <a:prstGeom prst="rect">
            <a:avLst/>
          </a:prstGeom>
        </p:spPr>
      </p:pic>
      <p:sp>
        <p:nvSpPr>
          <p:cNvPr id="10" name="Text 6"/>
          <p:cNvSpPr/>
          <p:nvPr/>
        </p:nvSpPr>
        <p:spPr>
          <a:xfrm>
            <a:off x="11242715" y="5860256"/>
            <a:ext cx="2646640" cy="330756"/>
          </a:xfrm>
          <a:prstGeom prst="rect">
            <a:avLst/>
          </a:prstGeom>
          <a:noFill/>
          <a:ln/>
        </p:spPr>
        <p:txBody>
          <a:bodyPr wrap="none" lIns="0" tIns="0" rIns="0" bIns="0" rtlCol="0" anchor="t"/>
          <a:lstStyle/>
          <a:p>
            <a:pPr marL="0" indent="0" algn="r">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Nivel de Servicio</a:t>
            </a:r>
            <a:endParaRPr lang="en-US" sz="2050" dirty="0"/>
          </a:p>
        </p:txBody>
      </p:sp>
      <p:sp>
        <p:nvSpPr>
          <p:cNvPr id="11" name="Text 7"/>
          <p:cNvSpPr/>
          <p:nvPr/>
        </p:nvSpPr>
        <p:spPr>
          <a:xfrm>
            <a:off x="7447478" y="6317933"/>
            <a:ext cx="6441877" cy="338614"/>
          </a:xfrm>
          <a:prstGeom prst="rect">
            <a:avLst/>
          </a:prstGeom>
          <a:noFill/>
          <a:ln/>
        </p:spPr>
        <p:txBody>
          <a:bodyPr wrap="none" lIns="0" tIns="0" rIns="0" bIns="0" rtlCol="0" anchor="t"/>
          <a:lstStyle/>
          <a:p>
            <a:pPr marL="0" indent="0" algn="r">
              <a:lnSpc>
                <a:spcPts val="2650"/>
              </a:lnSpc>
              <a:buNone/>
            </a:pPr>
            <a:r>
              <a:rPr lang="en-US" sz="1650" dirty="0">
                <a:solidFill>
                  <a:srgbClr val="746558"/>
                </a:solidFill>
                <a:latin typeface="Gelasio" pitchFamily="34" charset="0"/>
                <a:ea typeface="Gelasio" pitchFamily="34" charset="-122"/>
                <a:cs typeface="Gelasio" pitchFamily="34" charset="-120"/>
              </a:rPr>
              <a:t>Interfaces que exponen funcionalidad.</a:t>
            </a:r>
            <a:endParaRPr lang="en-US" sz="1650" dirty="0"/>
          </a:p>
        </p:txBody>
      </p:sp>
      <p:sp>
        <p:nvSpPr>
          <p:cNvPr id="12" name="Text 8"/>
          <p:cNvSpPr/>
          <p:nvPr/>
        </p:nvSpPr>
        <p:spPr>
          <a:xfrm>
            <a:off x="7447478" y="6783467"/>
            <a:ext cx="6441877" cy="33861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Servicios Web</a:t>
            </a:r>
            <a:endParaRPr lang="en-US" sz="1650" dirty="0"/>
          </a:p>
        </p:txBody>
      </p:sp>
      <p:sp>
        <p:nvSpPr>
          <p:cNvPr id="13" name="Text 9"/>
          <p:cNvSpPr/>
          <p:nvPr/>
        </p:nvSpPr>
        <p:spPr>
          <a:xfrm>
            <a:off x="7447478" y="7196138"/>
            <a:ext cx="6441877" cy="33861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Protocolos de Comunicación</a:t>
            </a:r>
            <a:endParaRPr lang="en-US" sz="1650" dirty="0"/>
          </a:p>
        </p:txBody>
      </p:sp>
      <p:sp>
        <p:nvSpPr>
          <p:cNvPr id="14" name="Text 10"/>
          <p:cNvSpPr/>
          <p:nvPr/>
        </p:nvSpPr>
        <p:spPr>
          <a:xfrm>
            <a:off x="7447478" y="7608808"/>
            <a:ext cx="6441877" cy="33861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Contratos de Servicio</a:t>
            </a:r>
            <a:endParaRPr lang="en-US" sz="16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94084"/>
            <a:ext cx="6426756"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Tipos de Dependencias</a:t>
            </a:r>
            <a:endParaRPr lang="en-US" sz="4450" dirty="0"/>
          </a:p>
        </p:txBody>
      </p:sp>
      <p:pic>
        <p:nvPicPr>
          <p:cNvPr id="4" name="Image 1" descr="preencoded.png"/>
          <p:cNvPicPr>
            <a:picLocks noChangeAspect="1"/>
          </p:cNvPicPr>
          <p:nvPr/>
        </p:nvPicPr>
        <p:blipFill>
          <a:blip r:embed="rId4"/>
          <a:stretch>
            <a:fillRect/>
          </a:stretch>
        </p:blipFill>
        <p:spPr>
          <a:xfrm>
            <a:off x="793790" y="3243024"/>
            <a:ext cx="566976" cy="566976"/>
          </a:xfrm>
          <a:prstGeom prst="rect">
            <a:avLst/>
          </a:prstGeom>
        </p:spPr>
      </p:pic>
      <p:sp>
        <p:nvSpPr>
          <p:cNvPr id="5" name="Text 1"/>
          <p:cNvSpPr/>
          <p:nvPr/>
        </p:nvSpPr>
        <p:spPr>
          <a:xfrm>
            <a:off x="793790" y="4093488"/>
            <a:ext cx="342733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Dependencias Verticales</a:t>
            </a:r>
            <a:endParaRPr lang="en-US" sz="2200" dirty="0"/>
          </a:p>
        </p:txBody>
      </p:sp>
      <p:sp>
        <p:nvSpPr>
          <p:cNvPr id="6" name="Text 2"/>
          <p:cNvSpPr/>
          <p:nvPr/>
        </p:nvSpPr>
        <p:spPr>
          <a:xfrm>
            <a:off x="793790" y="4583906"/>
            <a:ext cx="3636407"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Relaciones entre diferentes tipos de componentes, como servicios que dependen de aplicaciones específicas.</a:t>
            </a:r>
            <a:endParaRPr lang="en-US" sz="1750" dirty="0"/>
          </a:p>
        </p:txBody>
      </p:sp>
      <p:pic>
        <p:nvPicPr>
          <p:cNvPr id="7" name="Image 2" descr="preencoded.png"/>
          <p:cNvPicPr>
            <a:picLocks noChangeAspect="1"/>
          </p:cNvPicPr>
          <p:nvPr/>
        </p:nvPicPr>
        <p:blipFill>
          <a:blip r:embed="rId5"/>
          <a:stretch>
            <a:fillRect/>
          </a:stretch>
        </p:blipFill>
        <p:spPr>
          <a:xfrm>
            <a:off x="4713684" y="3243024"/>
            <a:ext cx="566976" cy="566976"/>
          </a:xfrm>
          <a:prstGeom prst="rect">
            <a:avLst/>
          </a:prstGeom>
        </p:spPr>
      </p:pic>
      <p:sp>
        <p:nvSpPr>
          <p:cNvPr id="8" name="Text 3"/>
          <p:cNvSpPr/>
          <p:nvPr/>
        </p:nvSpPr>
        <p:spPr>
          <a:xfrm>
            <a:off x="4713684" y="4093488"/>
            <a:ext cx="3636526"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Dependencias Horizontales</a:t>
            </a:r>
            <a:endParaRPr lang="en-US" sz="2200" dirty="0"/>
          </a:p>
        </p:txBody>
      </p:sp>
      <p:sp>
        <p:nvSpPr>
          <p:cNvPr id="9" name="Text 4"/>
          <p:cNvSpPr/>
          <p:nvPr/>
        </p:nvSpPr>
        <p:spPr>
          <a:xfrm>
            <a:off x="4713684" y="4938236"/>
            <a:ext cx="3636526"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Relaciones entre componentes similares, como aplicaciones que interactúan entre sí.</a:t>
            </a: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8669" y="613410"/>
            <a:ext cx="6847523" cy="695325"/>
          </a:xfrm>
          <a:prstGeom prst="rect">
            <a:avLst/>
          </a:prstGeom>
          <a:noFill/>
          <a:ln/>
        </p:spPr>
        <p:txBody>
          <a:bodyPr wrap="none" lIns="0" tIns="0" rIns="0" bIns="0" rtlCol="0" anchor="t"/>
          <a:lstStyle/>
          <a:p>
            <a:pPr marL="0" indent="0" algn="l">
              <a:lnSpc>
                <a:spcPts val="5450"/>
              </a:lnSpc>
              <a:buNone/>
            </a:pPr>
            <a:r>
              <a:rPr lang="en-US" sz="4350" dirty="0">
                <a:solidFill>
                  <a:srgbClr val="484237"/>
                </a:solidFill>
                <a:latin typeface="Gelasio Semi Bold" pitchFamily="34" charset="0"/>
                <a:ea typeface="Gelasio Semi Bold" pitchFamily="34" charset="-122"/>
                <a:cs typeface="Gelasio Semi Bold" pitchFamily="34" charset="-120"/>
              </a:rPr>
              <a:t>Manejo de Dependencias</a:t>
            </a:r>
            <a:endParaRPr lang="en-US" sz="4350" dirty="0"/>
          </a:p>
        </p:txBody>
      </p:sp>
      <p:sp>
        <p:nvSpPr>
          <p:cNvPr id="4" name="Shape 1"/>
          <p:cNvSpPr/>
          <p:nvPr/>
        </p:nvSpPr>
        <p:spPr>
          <a:xfrm>
            <a:off x="778669" y="1642467"/>
            <a:ext cx="3682127" cy="2697599"/>
          </a:xfrm>
          <a:prstGeom prst="roundRect">
            <a:avLst>
              <a:gd name="adj" fmla="val 1237"/>
            </a:avLst>
          </a:prstGeom>
          <a:solidFill>
            <a:srgbClr val="EEE8DD"/>
          </a:solidFill>
          <a:ln/>
        </p:spPr>
      </p:sp>
      <p:sp>
        <p:nvSpPr>
          <p:cNvPr id="5" name="Text 2"/>
          <p:cNvSpPr/>
          <p:nvPr/>
        </p:nvSpPr>
        <p:spPr>
          <a:xfrm>
            <a:off x="1001078" y="1864876"/>
            <a:ext cx="3237309" cy="695325"/>
          </a:xfrm>
          <a:prstGeom prst="rect">
            <a:avLst/>
          </a:prstGeom>
          <a:noFill/>
          <a:ln/>
        </p:spPr>
        <p:txBody>
          <a:bodyPr wrap="squar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Correlación de Dependencias</a:t>
            </a:r>
            <a:endParaRPr lang="en-US" sz="2150" dirty="0"/>
          </a:p>
        </p:txBody>
      </p:sp>
      <p:sp>
        <p:nvSpPr>
          <p:cNvPr id="6" name="Text 3"/>
          <p:cNvSpPr/>
          <p:nvPr/>
        </p:nvSpPr>
        <p:spPr>
          <a:xfrm>
            <a:off x="1001078" y="2693670"/>
            <a:ext cx="3237309" cy="1067991"/>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Identificar y visualizar las relaciones entre los componentes del sistema.</a:t>
            </a:r>
            <a:endParaRPr lang="en-US" sz="1750" dirty="0"/>
          </a:p>
        </p:txBody>
      </p:sp>
      <p:sp>
        <p:nvSpPr>
          <p:cNvPr id="7" name="Shape 4"/>
          <p:cNvSpPr/>
          <p:nvPr/>
        </p:nvSpPr>
        <p:spPr>
          <a:xfrm>
            <a:off x="4683204" y="1642467"/>
            <a:ext cx="3682127" cy="2697599"/>
          </a:xfrm>
          <a:prstGeom prst="roundRect">
            <a:avLst>
              <a:gd name="adj" fmla="val 1237"/>
            </a:avLst>
          </a:prstGeom>
          <a:solidFill>
            <a:srgbClr val="EEE8DD"/>
          </a:solidFill>
          <a:ln/>
        </p:spPr>
      </p:sp>
      <p:sp>
        <p:nvSpPr>
          <p:cNvPr id="8" name="Text 5"/>
          <p:cNvSpPr/>
          <p:nvPr/>
        </p:nvSpPr>
        <p:spPr>
          <a:xfrm>
            <a:off x="4905613" y="1864876"/>
            <a:ext cx="3237309" cy="695325"/>
          </a:xfrm>
          <a:prstGeom prst="rect">
            <a:avLst/>
          </a:prstGeom>
          <a:noFill/>
          <a:ln/>
        </p:spPr>
        <p:txBody>
          <a:bodyPr wrap="squar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Automatización y Herramientas</a:t>
            </a:r>
            <a:endParaRPr lang="en-US" sz="2150" dirty="0"/>
          </a:p>
        </p:txBody>
      </p:sp>
      <p:sp>
        <p:nvSpPr>
          <p:cNvPr id="9" name="Text 6"/>
          <p:cNvSpPr/>
          <p:nvPr/>
        </p:nvSpPr>
        <p:spPr>
          <a:xfrm>
            <a:off x="4905613" y="2693670"/>
            <a:ext cx="3237309" cy="1423988"/>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Herramientas que permiten visualización dinámica, detección de problemas y gestión de las dependencias.</a:t>
            </a:r>
            <a:endParaRPr lang="en-US" sz="1750" dirty="0"/>
          </a:p>
        </p:txBody>
      </p:sp>
      <p:sp>
        <p:nvSpPr>
          <p:cNvPr id="10" name="Shape 7"/>
          <p:cNvSpPr/>
          <p:nvPr/>
        </p:nvSpPr>
        <p:spPr>
          <a:xfrm>
            <a:off x="778669" y="4562475"/>
            <a:ext cx="3682127" cy="3053596"/>
          </a:xfrm>
          <a:prstGeom prst="roundRect">
            <a:avLst>
              <a:gd name="adj" fmla="val 1093"/>
            </a:avLst>
          </a:prstGeom>
          <a:solidFill>
            <a:srgbClr val="EEE8DD"/>
          </a:solidFill>
          <a:ln/>
        </p:spPr>
      </p:sp>
      <p:sp>
        <p:nvSpPr>
          <p:cNvPr id="11" name="Text 8"/>
          <p:cNvSpPr/>
          <p:nvPr/>
        </p:nvSpPr>
        <p:spPr>
          <a:xfrm>
            <a:off x="1001078" y="4784884"/>
            <a:ext cx="3180874" cy="347663"/>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Pruebas de Integración</a:t>
            </a:r>
            <a:endParaRPr lang="en-US" sz="2150" dirty="0"/>
          </a:p>
        </p:txBody>
      </p:sp>
      <p:sp>
        <p:nvSpPr>
          <p:cNvPr id="12" name="Text 9"/>
          <p:cNvSpPr/>
          <p:nvPr/>
        </p:nvSpPr>
        <p:spPr>
          <a:xfrm>
            <a:off x="1001078" y="5266015"/>
            <a:ext cx="3237309" cy="1067991"/>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Garantizan que los componentes que dependen unos de otros funcionen correctamente.</a:t>
            </a:r>
            <a:endParaRPr lang="en-US" sz="1750" dirty="0"/>
          </a:p>
        </p:txBody>
      </p:sp>
      <p:sp>
        <p:nvSpPr>
          <p:cNvPr id="13" name="Shape 10"/>
          <p:cNvSpPr/>
          <p:nvPr/>
        </p:nvSpPr>
        <p:spPr>
          <a:xfrm>
            <a:off x="4683204" y="4562475"/>
            <a:ext cx="3682127" cy="3053596"/>
          </a:xfrm>
          <a:prstGeom prst="roundRect">
            <a:avLst>
              <a:gd name="adj" fmla="val 1093"/>
            </a:avLst>
          </a:prstGeom>
          <a:solidFill>
            <a:srgbClr val="EEE8DD"/>
          </a:solidFill>
          <a:ln/>
        </p:spPr>
      </p:sp>
      <p:sp>
        <p:nvSpPr>
          <p:cNvPr id="14" name="Text 11"/>
          <p:cNvSpPr/>
          <p:nvPr/>
        </p:nvSpPr>
        <p:spPr>
          <a:xfrm>
            <a:off x="4905613" y="4784884"/>
            <a:ext cx="3237309" cy="695325"/>
          </a:xfrm>
          <a:prstGeom prst="rect">
            <a:avLst/>
          </a:prstGeom>
          <a:noFill/>
          <a:ln/>
        </p:spPr>
        <p:txBody>
          <a:bodyPr wrap="squar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Documentación de Dependencias</a:t>
            </a:r>
            <a:endParaRPr lang="en-US" sz="2150" dirty="0"/>
          </a:p>
        </p:txBody>
      </p:sp>
      <p:sp>
        <p:nvSpPr>
          <p:cNvPr id="15" name="Text 12"/>
          <p:cNvSpPr/>
          <p:nvPr/>
        </p:nvSpPr>
        <p:spPr>
          <a:xfrm>
            <a:off x="4905613" y="5613678"/>
            <a:ext cx="3237309" cy="177998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Mantener registros detallados de las relaciones entre los componentes para facilitar el mantenimiento y la resolución de problemas.</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1399"/>
          </a:xfrm>
          <a:prstGeom prst="rect">
            <a:avLst/>
          </a:prstGeom>
        </p:spPr>
      </p:pic>
      <p:sp>
        <p:nvSpPr>
          <p:cNvPr id="3" name="Text 0"/>
          <p:cNvSpPr/>
          <p:nvPr/>
        </p:nvSpPr>
        <p:spPr>
          <a:xfrm>
            <a:off x="734020" y="3199209"/>
            <a:ext cx="7987427" cy="655439"/>
          </a:xfrm>
          <a:prstGeom prst="rect">
            <a:avLst/>
          </a:prstGeom>
          <a:noFill/>
          <a:ln/>
        </p:spPr>
        <p:txBody>
          <a:bodyPr wrap="none" lIns="0" tIns="0" rIns="0" bIns="0" rtlCol="0" anchor="t"/>
          <a:lstStyle/>
          <a:p>
            <a:pPr marL="0" indent="0" algn="l">
              <a:lnSpc>
                <a:spcPts val="5150"/>
              </a:lnSpc>
              <a:buNone/>
            </a:pPr>
            <a:r>
              <a:rPr lang="en-US" sz="4100" dirty="0">
                <a:solidFill>
                  <a:srgbClr val="484237"/>
                </a:solidFill>
                <a:latin typeface="Gelasio Semi Bold" pitchFamily="34" charset="0"/>
                <a:ea typeface="Gelasio Semi Bold" pitchFamily="34" charset="-122"/>
                <a:cs typeface="Gelasio Semi Bold" pitchFamily="34" charset="-120"/>
              </a:rPr>
              <a:t>Microservicios y Dependencias</a:t>
            </a:r>
            <a:endParaRPr lang="en-US" sz="4100" dirty="0"/>
          </a:p>
        </p:txBody>
      </p:sp>
      <p:sp>
        <p:nvSpPr>
          <p:cNvPr id="4" name="Shape 1"/>
          <p:cNvSpPr/>
          <p:nvPr/>
        </p:nvSpPr>
        <p:spPr>
          <a:xfrm>
            <a:off x="734020" y="4169212"/>
            <a:ext cx="471845" cy="471845"/>
          </a:xfrm>
          <a:prstGeom prst="roundRect">
            <a:avLst>
              <a:gd name="adj" fmla="val 6667"/>
            </a:avLst>
          </a:prstGeom>
          <a:solidFill>
            <a:srgbClr val="EEE8DD"/>
          </a:solidFill>
          <a:ln/>
        </p:spPr>
      </p:sp>
      <p:sp>
        <p:nvSpPr>
          <p:cNvPr id="5" name="Text 2"/>
          <p:cNvSpPr/>
          <p:nvPr/>
        </p:nvSpPr>
        <p:spPr>
          <a:xfrm>
            <a:off x="812602" y="4208502"/>
            <a:ext cx="314563" cy="393144"/>
          </a:xfrm>
          <a:prstGeom prst="rect">
            <a:avLst/>
          </a:prstGeom>
          <a:noFill/>
          <a:ln/>
        </p:spPr>
        <p:txBody>
          <a:bodyPr wrap="none" lIns="0" tIns="0" rIns="0" bIns="0" rtlCol="0" anchor="t"/>
          <a:lstStyle/>
          <a:p>
            <a:pPr marL="0" indent="0" algn="ctr">
              <a:lnSpc>
                <a:spcPts val="2450"/>
              </a:lnSpc>
              <a:buNone/>
            </a:pPr>
            <a:r>
              <a:rPr lang="en-US" sz="2450" dirty="0">
                <a:solidFill>
                  <a:srgbClr val="746558"/>
                </a:solidFill>
                <a:latin typeface="Gelasio Semi Bold" pitchFamily="34" charset="0"/>
                <a:ea typeface="Gelasio Semi Bold" pitchFamily="34" charset="-122"/>
                <a:cs typeface="Gelasio Semi Bold" pitchFamily="34" charset="-120"/>
              </a:rPr>
              <a:t>1</a:t>
            </a:r>
            <a:endParaRPr lang="en-US" sz="2450" dirty="0"/>
          </a:p>
        </p:txBody>
      </p:sp>
      <p:sp>
        <p:nvSpPr>
          <p:cNvPr id="6" name="Text 3"/>
          <p:cNvSpPr/>
          <p:nvPr/>
        </p:nvSpPr>
        <p:spPr>
          <a:xfrm>
            <a:off x="1415534" y="4241244"/>
            <a:ext cx="3253978" cy="327660"/>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Servicios Independientes</a:t>
            </a:r>
            <a:endParaRPr lang="en-US" sz="2050" dirty="0"/>
          </a:p>
        </p:txBody>
      </p:sp>
      <p:sp>
        <p:nvSpPr>
          <p:cNvPr id="7" name="Text 4"/>
          <p:cNvSpPr/>
          <p:nvPr/>
        </p:nvSpPr>
        <p:spPr>
          <a:xfrm>
            <a:off x="1415534" y="4694634"/>
            <a:ext cx="5768578" cy="1006197"/>
          </a:xfrm>
          <a:prstGeom prst="rect">
            <a:avLst/>
          </a:prstGeom>
          <a:noFill/>
          <a:ln/>
        </p:spPr>
        <p:txBody>
          <a:bodyPr wrap="squar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Cada microservicio opera de forma autónoma y se comunica a través de APIs, lo que reduce el acoplamiento entre componentes.</a:t>
            </a:r>
            <a:endParaRPr lang="en-US" sz="1650" dirty="0"/>
          </a:p>
        </p:txBody>
      </p:sp>
      <p:sp>
        <p:nvSpPr>
          <p:cNvPr id="8" name="Shape 5"/>
          <p:cNvSpPr/>
          <p:nvPr/>
        </p:nvSpPr>
        <p:spPr>
          <a:xfrm>
            <a:off x="7446169" y="4169212"/>
            <a:ext cx="471845" cy="471845"/>
          </a:xfrm>
          <a:prstGeom prst="roundRect">
            <a:avLst>
              <a:gd name="adj" fmla="val 6667"/>
            </a:avLst>
          </a:prstGeom>
          <a:solidFill>
            <a:srgbClr val="EEE8DD"/>
          </a:solidFill>
          <a:ln/>
        </p:spPr>
      </p:sp>
      <p:sp>
        <p:nvSpPr>
          <p:cNvPr id="9" name="Text 6"/>
          <p:cNvSpPr/>
          <p:nvPr/>
        </p:nvSpPr>
        <p:spPr>
          <a:xfrm>
            <a:off x="7524750" y="4208502"/>
            <a:ext cx="314563" cy="393144"/>
          </a:xfrm>
          <a:prstGeom prst="rect">
            <a:avLst/>
          </a:prstGeom>
          <a:noFill/>
          <a:ln/>
        </p:spPr>
        <p:txBody>
          <a:bodyPr wrap="none" lIns="0" tIns="0" rIns="0" bIns="0" rtlCol="0" anchor="t"/>
          <a:lstStyle/>
          <a:p>
            <a:pPr marL="0" indent="0" algn="ctr">
              <a:lnSpc>
                <a:spcPts val="2450"/>
              </a:lnSpc>
              <a:buNone/>
            </a:pPr>
            <a:r>
              <a:rPr lang="en-US" sz="2450" dirty="0">
                <a:solidFill>
                  <a:srgbClr val="746558"/>
                </a:solidFill>
                <a:latin typeface="Gelasio Semi Bold" pitchFamily="34" charset="0"/>
                <a:ea typeface="Gelasio Semi Bold" pitchFamily="34" charset="-122"/>
                <a:cs typeface="Gelasio Semi Bold" pitchFamily="34" charset="-120"/>
              </a:rPr>
              <a:t>2</a:t>
            </a:r>
            <a:endParaRPr lang="en-US" sz="2450" dirty="0"/>
          </a:p>
        </p:txBody>
      </p:sp>
      <p:sp>
        <p:nvSpPr>
          <p:cNvPr id="10" name="Text 7"/>
          <p:cNvSpPr/>
          <p:nvPr/>
        </p:nvSpPr>
        <p:spPr>
          <a:xfrm>
            <a:off x="8127683" y="4241244"/>
            <a:ext cx="3566993" cy="327660"/>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Gestión de Comunicaciones</a:t>
            </a:r>
            <a:endParaRPr lang="en-US" sz="2050" dirty="0"/>
          </a:p>
        </p:txBody>
      </p:sp>
      <p:sp>
        <p:nvSpPr>
          <p:cNvPr id="11" name="Text 8"/>
          <p:cNvSpPr/>
          <p:nvPr/>
        </p:nvSpPr>
        <p:spPr>
          <a:xfrm>
            <a:off x="8127683" y="4694634"/>
            <a:ext cx="5768697" cy="1006197"/>
          </a:xfrm>
          <a:prstGeom prst="rect">
            <a:avLst/>
          </a:prstGeom>
          <a:noFill/>
          <a:ln/>
        </p:spPr>
        <p:txBody>
          <a:bodyPr wrap="squar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Aunque los microservicios son independientes, la comunicación entre ellos puede generar nuevas dependencias que deben ser gestionadas cuidadosamente.</a:t>
            </a:r>
            <a:endParaRPr lang="en-US" sz="1650" dirty="0"/>
          </a:p>
        </p:txBody>
      </p:sp>
      <p:sp>
        <p:nvSpPr>
          <p:cNvPr id="12" name="Shape 9"/>
          <p:cNvSpPr/>
          <p:nvPr/>
        </p:nvSpPr>
        <p:spPr>
          <a:xfrm>
            <a:off x="734020" y="6120170"/>
            <a:ext cx="471845" cy="471845"/>
          </a:xfrm>
          <a:prstGeom prst="roundRect">
            <a:avLst>
              <a:gd name="adj" fmla="val 6667"/>
            </a:avLst>
          </a:prstGeom>
          <a:solidFill>
            <a:srgbClr val="EEE8DD"/>
          </a:solidFill>
          <a:ln/>
        </p:spPr>
      </p:sp>
      <p:sp>
        <p:nvSpPr>
          <p:cNvPr id="13" name="Text 10"/>
          <p:cNvSpPr/>
          <p:nvPr/>
        </p:nvSpPr>
        <p:spPr>
          <a:xfrm>
            <a:off x="812602" y="6159460"/>
            <a:ext cx="314563" cy="393144"/>
          </a:xfrm>
          <a:prstGeom prst="rect">
            <a:avLst/>
          </a:prstGeom>
          <a:noFill/>
          <a:ln/>
        </p:spPr>
        <p:txBody>
          <a:bodyPr wrap="none" lIns="0" tIns="0" rIns="0" bIns="0" rtlCol="0" anchor="t"/>
          <a:lstStyle/>
          <a:p>
            <a:pPr marL="0" indent="0" algn="ctr">
              <a:lnSpc>
                <a:spcPts val="2450"/>
              </a:lnSpc>
              <a:buNone/>
            </a:pPr>
            <a:r>
              <a:rPr lang="en-US" sz="2450" dirty="0">
                <a:solidFill>
                  <a:srgbClr val="746558"/>
                </a:solidFill>
                <a:latin typeface="Gelasio Semi Bold" pitchFamily="34" charset="0"/>
                <a:ea typeface="Gelasio Semi Bold" pitchFamily="34" charset="-122"/>
                <a:cs typeface="Gelasio Semi Bold" pitchFamily="34" charset="-120"/>
              </a:rPr>
              <a:t>3</a:t>
            </a:r>
            <a:endParaRPr lang="en-US" sz="2450" dirty="0"/>
          </a:p>
        </p:txBody>
      </p:sp>
      <p:sp>
        <p:nvSpPr>
          <p:cNvPr id="14" name="Text 11"/>
          <p:cNvSpPr/>
          <p:nvPr/>
        </p:nvSpPr>
        <p:spPr>
          <a:xfrm>
            <a:off x="1415534" y="6192203"/>
            <a:ext cx="3305532" cy="327660"/>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Descomposición Modular</a:t>
            </a:r>
            <a:endParaRPr lang="en-US" sz="2050" dirty="0"/>
          </a:p>
        </p:txBody>
      </p:sp>
      <p:sp>
        <p:nvSpPr>
          <p:cNvPr id="15" name="Text 12"/>
          <p:cNvSpPr/>
          <p:nvPr/>
        </p:nvSpPr>
        <p:spPr>
          <a:xfrm>
            <a:off x="1415534" y="6645592"/>
            <a:ext cx="5768578" cy="670798"/>
          </a:xfrm>
          <a:prstGeom prst="rect">
            <a:avLst/>
          </a:prstGeom>
          <a:noFill/>
          <a:ln/>
        </p:spPr>
        <p:txBody>
          <a:bodyPr wrap="squar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Dividir sistemas grandes en módulos más pequeños y manejables facilita el desarrollo y la gestión de dependencias.</a:t>
            </a:r>
            <a:endParaRPr lang="en-US" sz="1650" dirty="0"/>
          </a:p>
        </p:txBody>
      </p:sp>
      <p:sp>
        <p:nvSpPr>
          <p:cNvPr id="16" name="Shape 13"/>
          <p:cNvSpPr/>
          <p:nvPr/>
        </p:nvSpPr>
        <p:spPr>
          <a:xfrm>
            <a:off x="7446169" y="6120170"/>
            <a:ext cx="471845" cy="471845"/>
          </a:xfrm>
          <a:prstGeom prst="roundRect">
            <a:avLst>
              <a:gd name="adj" fmla="val 6667"/>
            </a:avLst>
          </a:prstGeom>
          <a:solidFill>
            <a:srgbClr val="EEE8DD"/>
          </a:solidFill>
          <a:ln/>
        </p:spPr>
      </p:sp>
      <p:sp>
        <p:nvSpPr>
          <p:cNvPr id="17" name="Text 14"/>
          <p:cNvSpPr/>
          <p:nvPr/>
        </p:nvSpPr>
        <p:spPr>
          <a:xfrm>
            <a:off x="7524750" y="6159460"/>
            <a:ext cx="314563" cy="393144"/>
          </a:xfrm>
          <a:prstGeom prst="rect">
            <a:avLst/>
          </a:prstGeom>
          <a:noFill/>
          <a:ln/>
        </p:spPr>
        <p:txBody>
          <a:bodyPr wrap="none" lIns="0" tIns="0" rIns="0" bIns="0" rtlCol="0" anchor="t"/>
          <a:lstStyle/>
          <a:p>
            <a:pPr marL="0" indent="0" algn="ctr">
              <a:lnSpc>
                <a:spcPts val="2450"/>
              </a:lnSpc>
              <a:buNone/>
            </a:pPr>
            <a:r>
              <a:rPr lang="en-US" sz="2450" dirty="0">
                <a:solidFill>
                  <a:srgbClr val="746558"/>
                </a:solidFill>
                <a:latin typeface="Gelasio Semi Bold" pitchFamily="34" charset="0"/>
                <a:ea typeface="Gelasio Semi Bold" pitchFamily="34" charset="-122"/>
                <a:cs typeface="Gelasio Semi Bold" pitchFamily="34" charset="-120"/>
              </a:rPr>
              <a:t>4</a:t>
            </a:r>
            <a:endParaRPr lang="en-US" sz="2450" dirty="0"/>
          </a:p>
        </p:txBody>
      </p:sp>
      <p:sp>
        <p:nvSpPr>
          <p:cNvPr id="18" name="Text 15"/>
          <p:cNvSpPr/>
          <p:nvPr/>
        </p:nvSpPr>
        <p:spPr>
          <a:xfrm>
            <a:off x="8127683" y="6192203"/>
            <a:ext cx="2873812" cy="327660"/>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Interfaz Bien Definida</a:t>
            </a:r>
            <a:endParaRPr lang="en-US" sz="2050" dirty="0"/>
          </a:p>
        </p:txBody>
      </p:sp>
      <p:sp>
        <p:nvSpPr>
          <p:cNvPr id="19" name="Text 16"/>
          <p:cNvSpPr/>
          <p:nvPr/>
        </p:nvSpPr>
        <p:spPr>
          <a:xfrm>
            <a:off x="8127683" y="6645592"/>
            <a:ext cx="5768697" cy="1006197"/>
          </a:xfrm>
          <a:prstGeom prst="rect">
            <a:avLst/>
          </a:prstGeom>
          <a:noFill/>
          <a:ln/>
        </p:spPr>
        <p:txBody>
          <a:bodyPr wrap="squar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Establecer contratos claros para las interacciones entre componentes permite cambios sin afectar otras partes del sistema.</a:t>
            </a:r>
            <a:endParaRPr lang="en-US" sz="16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66882" y="699849"/>
            <a:ext cx="7780258" cy="684728"/>
          </a:xfrm>
          <a:prstGeom prst="rect">
            <a:avLst/>
          </a:prstGeom>
          <a:noFill/>
          <a:ln/>
        </p:spPr>
        <p:txBody>
          <a:bodyPr wrap="none" lIns="0" tIns="0" rIns="0" bIns="0" rtlCol="0" anchor="t"/>
          <a:lstStyle/>
          <a:p>
            <a:pPr marL="0" indent="0" algn="l">
              <a:lnSpc>
                <a:spcPts val="5350"/>
              </a:lnSpc>
              <a:buNone/>
            </a:pPr>
            <a:r>
              <a:rPr lang="en-US" sz="4300" dirty="0">
                <a:solidFill>
                  <a:srgbClr val="484237"/>
                </a:solidFill>
                <a:latin typeface="Gelasio Semi Bold" pitchFamily="34" charset="0"/>
                <a:ea typeface="Gelasio Semi Bold" pitchFamily="34" charset="-122"/>
                <a:cs typeface="Gelasio Semi Bold" pitchFamily="34" charset="-120"/>
              </a:rPr>
              <a:t>Integración de Componentes</a:t>
            </a:r>
            <a:endParaRPr lang="en-US" sz="4300" dirty="0"/>
          </a:p>
        </p:txBody>
      </p:sp>
      <p:pic>
        <p:nvPicPr>
          <p:cNvPr id="3" name="Image 0" descr="preencoded.png"/>
          <p:cNvPicPr>
            <a:picLocks noChangeAspect="1"/>
          </p:cNvPicPr>
          <p:nvPr/>
        </p:nvPicPr>
        <p:blipFill>
          <a:blip r:embed="rId3"/>
          <a:stretch>
            <a:fillRect/>
          </a:stretch>
        </p:blipFill>
        <p:spPr>
          <a:xfrm>
            <a:off x="766882" y="1822728"/>
            <a:ext cx="6411397" cy="3962519"/>
          </a:xfrm>
          <a:prstGeom prst="rect">
            <a:avLst/>
          </a:prstGeom>
        </p:spPr>
      </p:pic>
      <p:sp>
        <p:nvSpPr>
          <p:cNvPr id="4" name="Text 1"/>
          <p:cNvSpPr/>
          <p:nvPr/>
        </p:nvSpPr>
        <p:spPr>
          <a:xfrm>
            <a:off x="766882" y="6004322"/>
            <a:ext cx="2917269" cy="342305"/>
          </a:xfrm>
          <a:prstGeom prst="rect">
            <a:avLst/>
          </a:prstGeom>
          <a:noFill/>
          <a:ln/>
        </p:spPr>
        <p:txBody>
          <a:bodyPr wrap="none" lIns="0" tIns="0" rIns="0" bIns="0" rtlCol="0" anchor="t"/>
          <a:lstStyle/>
          <a:p>
            <a:pPr marL="0" indent="0" algn="l">
              <a:lnSpc>
                <a:spcPts val="2650"/>
              </a:lnSpc>
              <a:buNone/>
            </a:pPr>
            <a:r>
              <a:rPr lang="en-US" sz="2150" dirty="0">
                <a:solidFill>
                  <a:srgbClr val="746558"/>
                </a:solidFill>
                <a:latin typeface="Gelasio Semi Bold" pitchFamily="34" charset="0"/>
                <a:ea typeface="Gelasio Semi Bold" pitchFamily="34" charset="-122"/>
                <a:cs typeface="Gelasio Semi Bold" pitchFamily="34" charset="-120"/>
              </a:rPr>
              <a:t>Conexión de Módulos</a:t>
            </a:r>
            <a:endParaRPr lang="en-US" sz="2150" dirty="0"/>
          </a:p>
        </p:txBody>
      </p:sp>
      <p:sp>
        <p:nvSpPr>
          <p:cNvPr id="5" name="Text 2"/>
          <p:cNvSpPr/>
          <p:nvPr/>
        </p:nvSpPr>
        <p:spPr>
          <a:xfrm>
            <a:off x="766882" y="6478072"/>
            <a:ext cx="6411397" cy="1051560"/>
          </a:xfrm>
          <a:prstGeom prst="rect">
            <a:avLst/>
          </a:prstGeom>
          <a:noFill/>
          <a:ln/>
        </p:spPr>
        <p:txBody>
          <a:bodyPr wrap="squar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La integración de componentes se refiere a la forma en que diferentes partes de un sistema de software se conectan e interactúan entre sí, creando una red cohesiva de funcionalidad.</a:t>
            </a:r>
            <a:endParaRPr lang="en-US" sz="1700" dirty="0"/>
          </a:p>
        </p:txBody>
      </p:sp>
      <p:pic>
        <p:nvPicPr>
          <p:cNvPr id="6" name="Image 1" descr="preencoded.png"/>
          <p:cNvPicPr>
            <a:picLocks noChangeAspect="1"/>
          </p:cNvPicPr>
          <p:nvPr/>
        </p:nvPicPr>
        <p:blipFill>
          <a:blip r:embed="rId4"/>
          <a:stretch>
            <a:fillRect/>
          </a:stretch>
        </p:blipFill>
        <p:spPr>
          <a:xfrm>
            <a:off x="7452122" y="1822728"/>
            <a:ext cx="6411397" cy="3962519"/>
          </a:xfrm>
          <a:prstGeom prst="rect">
            <a:avLst/>
          </a:prstGeom>
        </p:spPr>
      </p:pic>
      <p:sp>
        <p:nvSpPr>
          <p:cNvPr id="7" name="Text 3"/>
          <p:cNvSpPr/>
          <p:nvPr/>
        </p:nvSpPr>
        <p:spPr>
          <a:xfrm>
            <a:off x="7452122" y="6004322"/>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746558"/>
                </a:solidFill>
                <a:latin typeface="Gelasio Semi Bold" pitchFamily="34" charset="0"/>
                <a:ea typeface="Gelasio Semi Bold" pitchFamily="34" charset="-122"/>
                <a:cs typeface="Gelasio Semi Bold" pitchFamily="34" charset="-120"/>
              </a:rPr>
              <a:t>Flujo de Datos</a:t>
            </a:r>
            <a:endParaRPr lang="en-US" sz="2150" dirty="0"/>
          </a:p>
        </p:txBody>
      </p:sp>
      <p:sp>
        <p:nvSpPr>
          <p:cNvPr id="8" name="Text 4"/>
          <p:cNvSpPr/>
          <p:nvPr/>
        </p:nvSpPr>
        <p:spPr>
          <a:xfrm>
            <a:off x="7452122" y="6478072"/>
            <a:ext cx="6411397" cy="1051560"/>
          </a:xfrm>
          <a:prstGeom prst="rect">
            <a:avLst/>
          </a:prstGeom>
          <a:noFill/>
          <a:ln/>
        </p:spPr>
        <p:txBody>
          <a:bodyPr wrap="squar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Es esencial para que los componentes compartan información y funcionen de forma coordinada, permitiendo una comunicación efectiva entre las diferentes partes del sistema.</a:t>
            </a:r>
            <a:endParaRPr lang="en-US" sz="17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793790" y="116407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Integración Batch</a:t>
            </a:r>
            <a:endParaRPr lang="en-US" sz="4450" dirty="0"/>
          </a:p>
        </p:txBody>
      </p:sp>
      <p:pic>
        <p:nvPicPr>
          <p:cNvPr id="3" name="Image 0" descr="preencoded.png"/>
          <p:cNvPicPr>
            <a:picLocks noChangeAspect="1"/>
          </p:cNvPicPr>
          <p:nvPr/>
        </p:nvPicPr>
        <p:blipFill>
          <a:blip r:embed="rId3"/>
          <a:stretch>
            <a:fillRect/>
          </a:stretch>
        </p:blipFill>
        <p:spPr>
          <a:xfrm>
            <a:off x="793790" y="2326481"/>
            <a:ext cx="4158615" cy="2570202"/>
          </a:xfrm>
          <a:prstGeom prst="rect">
            <a:avLst/>
          </a:prstGeom>
        </p:spPr>
      </p:pic>
      <p:sp>
        <p:nvSpPr>
          <p:cNvPr id="4" name="Text 1"/>
          <p:cNvSpPr/>
          <p:nvPr/>
        </p:nvSpPr>
        <p:spPr>
          <a:xfrm>
            <a:off x="793790" y="5123498"/>
            <a:ext cx="4158615"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Procesamiento de datos por lotes</a:t>
            </a:r>
            <a:endParaRPr lang="en-US" sz="2200" dirty="0"/>
          </a:p>
        </p:txBody>
      </p:sp>
      <p:sp>
        <p:nvSpPr>
          <p:cNvPr id="5" name="Text 2"/>
          <p:cNvSpPr/>
          <p:nvPr/>
        </p:nvSpPr>
        <p:spPr>
          <a:xfrm>
            <a:off x="793790" y="5968246"/>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Este enfoque recopila y procesa datos en grupos a intervalos programados, en lugar de hacerlo en tiempo real.</a:t>
            </a:r>
            <a:endParaRPr lang="en-US" sz="1750" dirty="0"/>
          </a:p>
        </p:txBody>
      </p:sp>
      <p:pic>
        <p:nvPicPr>
          <p:cNvPr id="6" name="Image 1" descr="preencoded.png"/>
          <p:cNvPicPr>
            <a:picLocks noChangeAspect="1"/>
          </p:cNvPicPr>
          <p:nvPr/>
        </p:nvPicPr>
        <p:blipFill>
          <a:blip r:embed="rId4"/>
          <a:stretch>
            <a:fillRect/>
          </a:stretch>
        </p:blipFill>
        <p:spPr>
          <a:xfrm>
            <a:off x="5235893" y="2326481"/>
            <a:ext cx="4158615" cy="2570202"/>
          </a:xfrm>
          <a:prstGeom prst="rect">
            <a:avLst/>
          </a:prstGeom>
        </p:spPr>
      </p:pic>
      <p:sp>
        <p:nvSpPr>
          <p:cNvPr id="7" name="Text 3"/>
          <p:cNvSpPr/>
          <p:nvPr/>
        </p:nvSpPr>
        <p:spPr>
          <a:xfrm>
            <a:off x="5235893" y="5123498"/>
            <a:ext cx="4158615"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Eficiencia en el procesamiento</a:t>
            </a:r>
            <a:endParaRPr lang="en-US" sz="2200" dirty="0"/>
          </a:p>
        </p:txBody>
      </p:sp>
      <p:sp>
        <p:nvSpPr>
          <p:cNvPr id="8" name="Text 4"/>
          <p:cNvSpPr/>
          <p:nvPr/>
        </p:nvSpPr>
        <p:spPr>
          <a:xfrm>
            <a:off x="5235893" y="5968246"/>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Ideal para grandes volúmenes de datos, ya que reduce la carga en los sistemas y permite un procesamiento eficiente.</a:t>
            </a:r>
            <a:endParaRPr lang="en-US" sz="1750" dirty="0"/>
          </a:p>
        </p:txBody>
      </p:sp>
      <p:pic>
        <p:nvPicPr>
          <p:cNvPr id="9" name="Image 2" descr="preencoded.png"/>
          <p:cNvPicPr>
            <a:picLocks noChangeAspect="1"/>
          </p:cNvPicPr>
          <p:nvPr/>
        </p:nvPicPr>
        <p:blipFill>
          <a:blip r:embed="rId5"/>
          <a:stretch>
            <a:fillRect/>
          </a:stretch>
        </p:blipFill>
        <p:spPr>
          <a:xfrm>
            <a:off x="9677995" y="2326481"/>
            <a:ext cx="4158615" cy="2570202"/>
          </a:xfrm>
          <a:prstGeom prst="rect">
            <a:avLst/>
          </a:prstGeom>
        </p:spPr>
      </p:pic>
      <p:sp>
        <p:nvSpPr>
          <p:cNvPr id="10" name="Text 5"/>
          <p:cNvSpPr/>
          <p:nvPr/>
        </p:nvSpPr>
        <p:spPr>
          <a:xfrm>
            <a:off x="9677995" y="5123498"/>
            <a:ext cx="362819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Retraso en la información</a:t>
            </a:r>
            <a:endParaRPr lang="en-US" sz="2200" dirty="0"/>
          </a:p>
        </p:txBody>
      </p:sp>
      <p:sp>
        <p:nvSpPr>
          <p:cNvPr id="11" name="Text 6"/>
          <p:cNvSpPr/>
          <p:nvPr/>
        </p:nvSpPr>
        <p:spPr>
          <a:xfrm>
            <a:off x="9677995" y="5613916"/>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No proporciona información en tiempo real, lo que puede ser un inconveniente para aplicaciones donde la actualización de datos es crucial.</a:t>
            </a:r>
            <a:endParaRPr lang="en-US" sz="17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93093"/>
            <a:ext cx="6040517"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Integración Spaghetti</a:t>
            </a:r>
            <a:endParaRPr lang="en-US" sz="4450" dirty="0"/>
          </a:p>
        </p:txBody>
      </p:sp>
      <p:pic>
        <p:nvPicPr>
          <p:cNvPr id="4" name="Image 1" descr="preencoded.png"/>
          <p:cNvPicPr>
            <a:picLocks noChangeAspect="1"/>
          </p:cNvPicPr>
          <p:nvPr/>
        </p:nvPicPr>
        <p:blipFill>
          <a:blip r:embed="rId4"/>
          <a:stretch>
            <a:fillRect/>
          </a:stretch>
        </p:blipFill>
        <p:spPr>
          <a:xfrm>
            <a:off x="793790" y="4842034"/>
            <a:ext cx="566976" cy="566976"/>
          </a:xfrm>
          <a:prstGeom prst="rect">
            <a:avLst/>
          </a:prstGeom>
        </p:spPr>
      </p:pic>
      <p:sp>
        <p:nvSpPr>
          <p:cNvPr id="5" name="Text 1"/>
          <p:cNvSpPr/>
          <p:nvPr/>
        </p:nvSpPr>
        <p:spPr>
          <a:xfrm>
            <a:off x="793790" y="5692497"/>
            <a:ext cx="3372088"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Implementación Rápida</a:t>
            </a:r>
            <a:endParaRPr lang="en-US" sz="2200" dirty="0"/>
          </a:p>
        </p:txBody>
      </p:sp>
      <p:sp>
        <p:nvSpPr>
          <p:cNvPr id="6" name="Text 2"/>
          <p:cNvSpPr/>
          <p:nvPr/>
        </p:nvSpPr>
        <p:spPr>
          <a:xfrm>
            <a:off x="793790" y="6182916"/>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Puede ser rápida de implementar inicialmente si se necesita una solución inmediata.</a:t>
            </a:r>
            <a:endParaRPr lang="en-US" sz="1750" dirty="0"/>
          </a:p>
        </p:txBody>
      </p:sp>
      <p:pic>
        <p:nvPicPr>
          <p:cNvPr id="7" name="Image 2" descr="preencoded.png"/>
          <p:cNvPicPr>
            <a:picLocks noChangeAspect="1"/>
          </p:cNvPicPr>
          <p:nvPr/>
        </p:nvPicPr>
        <p:blipFill>
          <a:blip r:embed="rId5"/>
          <a:stretch>
            <a:fillRect/>
          </a:stretch>
        </p:blipFill>
        <p:spPr>
          <a:xfrm>
            <a:off x="5235893" y="4842034"/>
            <a:ext cx="566976" cy="566976"/>
          </a:xfrm>
          <a:prstGeom prst="rect">
            <a:avLst/>
          </a:prstGeom>
        </p:spPr>
      </p:pic>
      <p:sp>
        <p:nvSpPr>
          <p:cNvPr id="8" name="Text 3"/>
          <p:cNvSpPr/>
          <p:nvPr/>
        </p:nvSpPr>
        <p:spPr>
          <a:xfrm>
            <a:off x="5235893" y="5692497"/>
            <a:ext cx="346817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Complejidad y Dificultad</a:t>
            </a:r>
            <a:endParaRPr lang="en-US" sz="2200" dirty="0"/>
          </a:p>
        </p:txBody>
      </p:sp>
      <p:sp>
        <p:nvSpPr>
          <p:cNvPr id="9" name="Text 4"/>
          <p:cNvSpPr/>
          <p:nvPr/>
        </p:nvSpPr>
        <p:spPr>
          <a:xfrm>
            <a:off x="5235893" y="6182916"/>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Alta complejidad y dificultad para mantener el sistema.</a:t>
            </a:r>
            <a:endParaRPr lang="en-US" sz="1750" dirty="0"/>
          </a:p>
        </p:txBody>
      </p:sp>
      <p:pic>
        <p:nvPicPr>
          <p:cNvPr id="10" name="Image 3" descr="preencoded.png"/>
          <p:cNvPicPr>
            <a:picLocks noChangeAspect="1"/>
          </p:cNvPicPr>
          <p:nvPr/>
        </p:nvPicPr>
        <p:blipFill>
          <a:blip r:embed="rId6"/>
          <a:stretch>
            <a:fillRect/>
          </a:stretch>
        </p:blipFill>
        <p:spPr>
          <a:xfrm>
            <a:off x="9677995" y="4842034"/>
            <a:ext cx="566976" cy="566976"/>
          </a:xfrm>
          <a:prstGeom prst="rect">
            <a:avLst/>
          </a:prstGeom>
        </p:spPr>
      </p:pic>
      <p:sp>
        <p:nvSpPr>
          <p:cNvPr id="11" name="Text 5"/>
          <p:cNvSpPr/>
          <p:nvPr/>
        </p:nvSpPr>
        <p:spPr>
          <a:xfrm>
            <a:off x="9677995" y="56924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Riesgo de Errores</a:t>
            </a:r>
            <a:endParaRPr lang="en-US" sz="2200" dirty="0"/>
          </a:p>
        </p:txBody>
      </p:sp>
      <p:sp>
        <p:nvSpPr>
          <p:cNvPr id="12" name="Text 6"/>
          <p:cNvSpPr/>
          <p:nvPr/>
        </p:nvSpPr>
        <p:spPr>
          <a:xfrm>
            <a:off x="9677995" y="6182916"/>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Aumenta el riesgo de errores y fallos debido a la falta de documentación y estructura.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59531"/>
            <a:ext cx="7473434"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Definición de Arquitectura</a:t>
            </a:r>
            <a:endParaRPr lang="en-US" sz="4450" dirty="0"/>
          </a:p>
        </p:txBody>
      </p:sp>
      <p:sp>
        <p:nvSpPr>
          <p:cNvPr id="3" name="Text 1"/>
          <p:cNvSpPr/>
          <p:nvPr/>
        </p:nvSpPr>
        <p:spPr>
          <a:xfrm>
            <a:off x="793790" y="32352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Descripción Formal</a:t>
            </a:r>
            <a:endParaRPr lang="en-US" sz="2200" dirty="0"/>
          </a:p>
        </p:txBody>
      </p:sp>
      <p:sp>
        <p:nvSpPr>
          <p:cNvPr id="4" name="Text 2"/>
          <p:cNvSpPr/>
          <p:nvPr/>
        </p:nvSpPr>
        <p:spPr>
          <a:xfrm>
            <a:off x="793790" y="381642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Un plano detallado del sistema, a nivel de sus componentes, para guiar su implementación.</a:t>
            </a:r>
            <a:endParaRPr lang="en-US" sz="1750" dirty="0"/>
          </a:p>
        </p:txBody>
      </p:sp>
      <p:sp>
        <p:nvSpPr>
          <p:cNvPr id="5" name="Text 3"/>
          <p:cNvSpPr/>
          <p:nvPr/>
        </p:nvSpPr>
        <p:spPr>
          <a:xfrm>
            <a:off x="7599521" y="3235285"/>
            <a:ext cx="3227784"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Estructura y Principios</a:t>
            </a:r>
            <a:endParaRPr lang="en-US" sz="2200" dirty="0"/>
          </a:p>
        </p:txBody>
      </p:sp>
      <p:sp>
        <p:nvSpPr>
          <p:cNvPr id="6" name="Text 4"/>
          <p:cNvSpPr/>
          <p:nvPr/>
        </p:nvSpPr>
        <p:spPr>
          <a:xfrm>
            <a:off x="7599521" y="381642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Define la estructura de los componentes, sus interrelaciones y los principios que rigen su diseño y evolución.</a:t>
            </a:r>
            <a:endParaRPr lang="en-US" sz="1750" dirty="0"/>
          </a:p>
        </p:txBody>
      </p:sp>
      <p:pic>
        <p:nvPicPr>
          <p:cNvPr id="7" name="Image 0" descr="preencoded.png"/>
          <p:cNvPicPr>
            <a:picLocks noChangeAspect="1"/>
          </p:cNvPicPr>
          <p:nvPr/>
        </p:nvPicPr>
        <p:blipFill>
          <a:blip r:embed="rId3"/>
          <a:stretch>
            <a:fillRect/>
          </a:stretch>
        </p:blipFill>
        <p:spPr>
          <a:xfrm>
            <a:off x="793790" y="5001458"/>
            <a:ext cx="2920365" cy="126849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3160" y="919758"/>
            <a:ext cx="7282220" cy="666869"/>
          </a:xfrm>
          <a:prstGeom prst="rect">
            <a:avLst/>
          </a:prstGeom>
          <a:noFill/>
          <a:ln/>
        </p:spPr>
        <p:txBody>
          <a:bodyPr wrap="none" lIns="0" tIns="0" rIns="0" bIns="0" rtlCol="0" anchor="t"/>
          <a:lstStyle/>
          <a:p>
            <a:pPr marL="0" indent="0" algn="l">
              <a:lnSpc>
                <a:spcPts val="5250"/>
              </a:lnSpc>
              <a:buNone/>
            </a:pPr>
            <a:r>
              <a:rPr lang="en-US" sz="4200" dirty="0">
                <a:solidFill>
                  <a:srgbClr val="484237"/>
                </a:solidFill>
                <a:latin typeface="Gelasio Semi Bold" pitchFamily="34" charset="0"/>
                <a:ea typeface="Gelasio Semi Bold" pitchFamily="34" charset="-122"/>
                <a:cs typeface="Gelasio Semi Bold" pitchFamily="34" charset="-120"/>
              </a:rPr>
              <a:t>Integración en Tiempo Real</a:t>
            </a:r>
            <a:endParaRPr lang="en-US" sz="4200" dirty="0"/>
          </a:p>
        </p:txBody>
      </p:sp>
      <p:sp>
        <p:nvSpPr>
          <p:cNvPr id="4" name="Shape 1"/>
          <p:cNvSpPr/>
          <p:nvPr/>
        </p:nvSpPr>
        <p:spPr>
          <a:xfrm>
            <a:off x="6233160" y="1906667"/>
            <a:ext cx="3718560" cy="3277553"/>
          </a:xfrm>
          <a:prstGeom prst="roundRect">
            <a:avLst>
              <a:gd name="adj" fmla="val 977"/>
            </a:avLst>
          </a:prstGeom>
          <a:solidFill>
            <a:srgbClr val="EEE8DD"/>
          </a:solidFill>
          <a:ln/>
        </p:spPr>
      </p:sp>
      <p:sp>
        <p:nvSpPr>
          <p:cNvPr id="5" name="Text 2"/>
          <p:cNvSpPr/>
          <p:nvPr/>
        </p:nvSpPr>
        <p:spPr>
          <a:xfrm>
            <a:off x="6446520" y="2120027"/>
            <a:ext cx="2667357" cy="333375"/>
          </a:xfrm>
          <a:prstGeom prst="rect">
            <a:avLst/>
          </a:prstGeom>
          <a:noFill/>
          <a:ln/>
        </p:spPr>
        <p:txBody>
          <a:bodyPr wrap="none" lIns="0" tIns="0" rIns="0" bIns="0" rtlCol="0" anchor="t"/>
          <a:lstStyle/>
          <a:p>
            <a:pPr marL="0" indent="0" algn="l">
              <a:lnSpc>
                <a:spcPts val="2600"/>
              </a:lnSpc>
              <a:buNone/>
            </a:pPr>
            <a:r>
              <a:rPr lang="en-US" sz="2100" dirty="0">
                <a:solidFill>
                  <a:srgbClr val="746558"/>
                </a:solidFill>
                <a:latin typeface="Gelasio Semi Bold" pitchFamily="34" charset="0"/>
                <a:ea typeface="Gelasio Semi Bold" pitchFamily="34" charset="-122"/>
                <a:cs typeface="Gelasio Semi Bold" pitchFamily="34" charset="-120"/>
              </a:rPr>
              <a:t>Descripción</a:t>
            </a:r>
            <a:endParaRPr lang="en-US" sz="2100" dirty="0"/>
          </a:p>
        </p:txBody>
      </p:sp>
      <p:sp>
        <p:nvSpPr>
          <p:cNvPr id="6" name="Text 3"/>
          <p:cNvSpPr/>
          <p:nvPr/>
        </p:nvSpPr>
        <p:spPr>
          <a:xfrm>
            <a:off x="6446520" y="2581394"/>
            <a:ext cx="3291840" cy="2389465"/>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Este enfoque permite la interacción instantánea de los componentes del sistema, procesando datos a medida que llegan. Es crucial para aplicaciones que requieren respuestas inmediatas.</a:t>
            </a:r>
            <a:endParaRPr lang="en-US" sz="1650" dirty="0"/>
          </a:p>
        </p:txBody>
      </p:sp>
      <p:sp>
        <p:nvSpPr>
          <p:cNvPr id="7" name="Shape 4"/>
          <p:cNvSpPr/>
          <p:nvPr/>
        </p:nvSpPr>
        <p:spPr>
          <a:xfrm>
            <a:off x="10165080" y="1906667"/>
            <a:ext cx="3718560" cy="3277553"/>
          </a:xfrm>
          <a:prstGeom prst="roundRect">
            <a:avLst>
              <a:gd name="adj" fmla="val 977"/>
            </a:avLst>
          </a:prstGeom>
          <a:solidFill>
            <a:srgbClr val="EEE8DD"/>
          </a:solidFill>
          <a:ln/>
        </p:spPr>
      </p:sp>
      <p:sp>
        <p:nvSpPr>
          <p:cNvPr id="8" name="Text 5"/>
          <p:cNvSpPr/>
          <p:nvPr/>
        </p:nvSpPr>
        <p:spPr>
          <a:xfrm>
            <a:off x="10378440" y="2120027"/>
            <a:ext cx="2667357" cy="333375"/>
          </a:xfrm>
          <a:prstGeom prst="rect">
            <a:avLst/>
          </a:prstGeom>
          <a:noFill/>
          <a:ln/>
        </p:spPr>
        <p:txBody>
          <a:bodyPr wrap="none" lIns="0" tIns="0" rIns="0" bIns="0" rtlCol="0" anchor="t"/>
          <a:lstStyle/>
          <a:p>
            <a:pPr marL="0" indent="0" algn="l">
              <a:lnSpc>
                <a:spcPts val="2600"/>
              </a:lnSpc>
              <a:buNone/>
            </a:pPr>
            <a:r>
              <a:rPr lang="en-US" sz="2100" dirty="0">
                <a:solidFill>
                  <a:srgbClr val="746558"/>
                </a:solidFill>
                <a:latin typeface="Gelasio Semi Bold" pitchFamily="34" charset="0"/>
                <a:ea typeface="Gelasio Semi Bold" pitchFamily="34" charset="-122"/>
                <a:cs typeface="Gelasio Semi Bold" pitchFamily="34" charset="-120"/>
              </a:rPr>
              <a:t>Ventajas</a:t>
            </a:r>
            <a:endParaRPr lang="en-US" sz="2100" dirty="0"/>
          </a:p>
        </p:txBody>
      </p:sp>
      <p:sp>
        <p:nvSpPr>
          <p:cNvPr id="9" name="Text 6"/>
          <p:cNvSpPr/>
          <p:nvPr/>
        </p:nvSpPr>
        <p:spPr>
          <a:xfrm>
            <a:off x="10378440" y="2581394"/>
            <a:ext cx="3291840" cy="1365409"/>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Proporciona datos actualizados y respuestas inmediatas, esencial para sistemas críticos como el control industrial o financiero.</a:t>
            </a:r>
            <a:endParaRPr lang="en-US" sz="1650" dirty="0"/>
          </a:p>
        </p:txBody>
      </p:sp>
      <p:sp>
        <p:nvSpPr>
          <p:cNvPr id="10" name="Shape 7"/>
          <p:cNvSpPr/>
          <p:nvPr/>
        </p:nvSpPr>
        <p:spPr>
          <a:xfrm>
            <a:off x="6233160" y="5397579"/>
            <a:ext cx="7650480" cy="1912144"/>
          </a:xfrm>
          <a:prstGeom prst="roundRect">
            <a:avLst>
              <a:gd name="adj" fmla="val 1674"/>
            </a:avLst>
          </a:prstGeom>
          <a:solidFill>
            <a:srgbClr val="EEE8DD"/>
          </a:solidFill>
          <a:ln/>
        </p:spPr>
      </p:sp>
      <p:sp>
        <p:nvSpPr>
          <p:cNvPr id="11" name="Text 8"/>
          <p:cNvSpPr/>
          <p:nvPr/>
        </p:nvSpPr>
        <p:spPr>
          <a:xfrm>
            <a:off x="6446520" y="5610939"/>
            <a:ext cx="2667357" cy="333375"/>
          </a:xfrm>
          <a:prstGeom prst="rect">
            <a:avLst/>
          </a:prstGeom>
          <a:noFill/>
          <a:ln/>
        </p:spPr>
        <p:txBody>
          <a:bodyPr wrap="none" lIns="0" tIns="0" rIns="0" bIns="0" rtlCol="0" anchor="t"/>
          <a:lstStyle/>
          <a:p>
            <a:pPr marL="0" indent="0" algn="l">
              <a:lnSpc>
                <a:spcPts val="2600"/>
              </a:lnSpc>
              <a:buNone/>
            </a:pPr>
            <a:r>
              <a:rPr lang="en-US" sz="2100" dirty="0">
                <a:solidFill>
                  <a:srgbClr val="746558"/>
                </a:solidFill>
                <a:latin typeface="Gelasio Semi Bold" pitchFamily="34" charset="0"/>
                <a:ea typeface="Gelasio Semi Bold" pitchFamily="34" charset="-122"/>
                <a:cs typeface="Gelasio Semi Bold" pitchFamily="34" charset="-120"/>
              </a:rPr>
              <a:t>Desventajas</a:t>
            </a:r>
            <a:endParaRPr lang="en-US" sz="2100" dirty="0"/>
          </a:p>
        </p:txBody>
      </p:sp>
      <p:sp>
        <p:nvSpPr>
          <p:cNvPr id="12" name="Text 9"/>
          <p:cNvSpPr/>
          <p:nvPr/>
        </p:nvSpPr>
        <p:spPr>
          <a:xfrm>
            <a:off x="6446520" y="6072307"/>
            <a:ext cx="7223760" cy="1024057"/>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Requiere una infraestructura compleja y robusta para manejar la carga constante de datos. Puede ser más costoso debido a los requisitos tecnológicos avanzados.</a:t>
            </a:r>
            <a:endParaRPr lang="en-US" sz="16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411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Integración Hub-and-Spoke</a:t>
            </a:r>
            <a:endParaRPr lang="en-US" sz="4450" dirty="0"/>
          </a:p>
        </p:txBody>
      </p:sp>
      <p:sp>
        <p:nvSpPr>
          <p:cNvPr id="4" name="Shape 1"/>
          <p:cNvSpPr/>
          <p:nvPr/>
        </p:nvSpPr>
        <p:spPr>
          <a:xfrm>
            <a:off x="6280190" y="2598896"/>
            <a:ext cx="510302" cy="510302"/>
          </a:xfrm>
          <a:prstGeom prst="roundRect">
            <a:avLst>
              <a:gd name="adj" fmla="val 6667"/>
            </a:avLst>
          </a:prstGeom>
          <a:solidFill>
            <a:srgbClr val="EEE8DD"/>
          </a:solidFill>
          <a:ln/>
        </p:spPr>
      </p:sp>
      <p:sp>
        <p:nvSpPr>
          <p:cNvPr id="5" name="Text 2"/>
          <p:cNvSpPr/>
          <p:nvPr/>
        </p:nvSpPr>
        <p:spPr>
          <a:xfrm>
            <a:off x="6365260" y="264140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6" name="Text 3"/>
          <p:cNvSpPr/>
          <p:nvPr/>
        </p:nvSpPr>
        <p:spPr>
          <a:xfrm>
            <a:off x="7017306" y="2676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Descripción</a:t>
            </a:r>
            <a:endParaRPr lang="en-US" sz="2200" dirty="0"/>
          </a:p>
        </p:txBody>
      </p:sp>
      <p:sp>
        <p:nvSpPr>
          <p:cNvPr id="7" name="Text 4"/>
          <p:cNvSpPr/>
          <p:nvPr/>
        </p:nvSpPr>
        <p:spPr>
          <a:xfrm>
            <a:off x="7017306" y="3167182"/>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Este modelo utiliza un "hub" central (nodo) para gestionar las conexiones entre varios "spokes" (nodos periféricos).</a:t>
            </a:r>
            <a:endParaRPr lang="en-US" sz="1750" dirty="0"/>
          </a:p>
        </p:txBody>
      </p:sp>
      <p:sp>
        <p:nvSpPr>
          <p:cNvPr id="8" name="Shape 5"/>
          <p:cNvSpPr/>
          <p:nvPr/>
        </p:nvSpPr>
        <p:spPr>
          <a:xfrm>
            <a:off x="6280190" y="4346615"/>
            <a:ext cx="510302" cy="510302"/>
          </a:xfrm>
          <a:prstGeom prst="roundRect">
            <a:avLst>
              <a:gd name="adj" fmla="val 6667"/>
            </a:avLst>
          </a:prstGeom>
          <a:solidFill>
            <a:srgbClr val="EEE8DD"/>
          </a:solidFill>
          <a:ln/>
        </p:spPr>
      </p:sp>
      <p:sp>
        <p:nvSpPr>
          <p:cNvPr id="9" name="Text 6"/>
          <p:cNvSpPr/>
          <p:nvPr/>
        </p:nvSpPr>
        <p:spPr>
          <a:xfrm>
            <a:off x="63652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7"/>
          <p:cNvSpPr/>
          <p:nvPr/>
        </p:nvSpPr>
        <p:spPr>
          <a:xfrm>
            <a:off x="7017306" y="44244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Ventajas</a:t>
            </a:r>
            <a:endParaRPr lang="en-US" sz="2200" dirty="0"/>
          </a:p>
        </p:txBody>
      </p:sp>
      <p:sp>
        <p:nvSpPr>
          <p:cNvPr id="11" name="Text 8"/>
          <p:cNvSpPr/>
          <p:nvPr/>
        </p:nvSpPr>
        <p:spPr>
          <a:xfrm>
            <a:off x="7017306" y="4914900"/>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Simplifica la gestión de conexiones al centralizar el control en un único punto.</a:t>
            </a:r>
            <a:endParaRPr lang="en-US" sz="1750" dirty="0"/>
          </a:p>
        </p:txBody>
      </p:sp>
      <p:sp>
        <p:nvSpPr>
          <p:cNvPr id="12" name="Shape 9"/>
          <p:cNvSpPr/>
          <p:nvPr/>
        </p:nvSpPr>
        <p:spPr>
          <a:xfrm>
            <a:off x="6280190" y="6094333"/>
            <a:ext cx="510302" cy="510302"/>
          </a:xfrm>
          <a:prstGeom prst="roundRect">
            <a:avLst>
              <a:gd name="adj" fmla="val 6667"/>
            </a:avLst>
          </a:prstGeom>
          <a:solidFill>
            <a:srgbClr val="EEE8DD"/>
          </a:solidFill>
          <a:ln/>
        </p:spPr>
      </p:sp>
      <p:sp>
        <p:nvSpPr>
          <p:cNvPr id="13" name="Text 10"/>
          <p:cNvSpPr/>
          <p:nvPr/>
        </p:nvSpPr>
        <p:spPr>
          <a:xfrm>
            <a:off x="63652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4" name="Text 11"/>
          <p:cNvSpPr/>
          <p:nvPr/>
        </p:nvSpPr>
        <p:spPr>
          <a:xfrm>
            <a:off x="7017306" y="6172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Desventajas</a:t>
            </a:r>
            <a:endParaRPr lang="en-US" sz="2200" dirty="0"/>
          </a:p>
        </p:txBody>
      </p:sp>
      <p:sp>
        <p:nvSpPr>
          <p:cNvPr id="15" name="Text 12"/>
          <p:cNvSpPr/>
          <p:nvPr/>
        </p:nvSpPr>
        <p:spPr>
          <a:xfrm>
            <a:off x="7017306" y="6662618"/>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Si el hub falla, puede afectar a todos los spokes conectados, creando un punto único de fallo.</a:t>
            </a:r>
            <a:endParaRPr lang="en-US" sz="17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79451"/>
            <a:ext cx="7362468"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Integración Punto a Punto</a:t>
            </a:r>
            <a:endParaRPr lang="en-US" sz="4450" dirty="0"/>
          </a:p>
        </p:txBody>
      </p:sp>
      <p:sp>
        <p:nvSpPr>
          <p:cNvPr id="4" name="Shape 1"/>
          <p:cNvSpPr/>
          <p:nvPr/>
        </p:nvSpPr>
        <p:spPr>
          <a:xfrm>
            <a:off x="793790" y="5228392"/>
            <a:ext cx="510302" cy="510302"/>
          </a:xfrm>
          <a:prstGeom prst="roundRect">
            <a:avLst>
              <a:gd name="adj" fmla="val 6667"/>
            </a:avLst>
          </a:prstGeom>
          <a:solidFill>
            <a:srgbClr val="EEE8DD"/>
          </a:solidFill>
          <a:ln/>
        </p:spPr>
      </p:sp>
      <p:sp>
        <p:nvSpPr>
          <p:cNvPr id="5" name="Text 2"/>
          <p:cNvSpPr/>
          <p:nvPr/>
        </p:nvSpPr>
        <p:spPr>
          <a:xfrm>
            <a:off x="878860" y="527089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6" name="Text 3"/>
          <p:cNvSpPr/>
          <p:nvPr/>
        </p:nvSpPr>
        <p:spPr>
          <a:xfrm>
            <a:off x="1530906" y="53062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Descripción</a:t>
            </a:r>
            <a:endParaRPr lang="en-US" sz="2200" dirty="0"/>
          </a:p>
        </p:txBody>
      </p:sp>
      <p:sp>
        <p:nvSpPr>
          <p:cNvPr id="7" name="Text 4"/>
          <p:cNvSpPr/>
          <p:nvPr/>
        </p:nvSpPr>
        <p:spPr>
          <a:xfrm>
            <a:off x="1530906" y="5796677"/>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Conecta dos aplicaciones para compartir información directamente.</a:t>
            </a:r>
            <a:endParaRPr lang="en-US" sz="1750" dirty="0"/>
          </a:p>
        </p:txBody>
      </p:sp>
      <p:sp>
        <p:nvSpPr>
          <p:cNvPr id="8" name="Shape 5"/>
          <p:cNvSpPr/>
          <p:nvPr/>
        </p:nvSpPr>
        <p:spPr>
          <a:xfrm>
            <a:off x="5235893" y="5228392"/>
            <a:ext cx="510302" cy="510302"/>
          </a:xfrm>
          <a:prstGeom prst="roundRect">
            <a:avLst>
              <a:gd name="adj" fmla="val 6667"/>
            </a:avLst>
          </a:prstGeom>
          <a:solidFill>
            <a:srgbClr val="EEE8DD"/>
          </a:solidFill>
          <a:ln/>
        </p:spPr>
      </p:sp>
      <p:sp>
        <p:nvSpPr>
          <p:cNvPr id="9" name="Text 6"/>
          <p:cNvSpPr/>
          <p:nvPr/>
        </p:nvSpPr>
        <p:spPr>
          <a:xfrm>
            <a:off x="5320963" y="527089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7"/>
          <p:cNvSpPr/>
          <p:nvPr/>
        </p:nvSpPr>
        <p:spPr>
          <a:xfrm>
            <a:off x="5973008" y="53062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Ventajas</a:t>
            </a:r>
            <a:endParaRPr lang="en-US" sz="2200" dirty="0"/>
          </a:p>
        </p:txBody>
      </p:sp>
      <p:sp>
        <p:nvSpPr>
          <p:cNvPr id="11" name="Text 8"/>
          <p:cNvSpPr/>
          <p:nvPr/>
        </p:nvSpPr>
        <p:spPr>
          <a:xfrm>
            <a:off x="5973008" y="5796677"/>
            <a:ext cx="342149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Sencillez en la implementación.</a:t>
            </a:r>
            <a:endParaRPr lang="en-US" sz="1750" dirty="0"/>
          </a:p>
        </p:txBody>
      </p:sp>
      <p:sp>
        <p:nvSpPr>
          <p:cNvPr id="12" name="Shape 9"/>
          <p:cNvSpPr/>
          <p:nvPr/>
        </p:nvSpPr>
        <p:spPr>
          <a:xfrm>
            <a:off x="9677995" y="5228392"/>
            <a:ext cx="510302" cy="510302"/>
          </a:xfrm>
          <a:prstGeom prst="roundRect">
            <a:avLst>
              <a:gd name="adj" fmla="val 6667"/>
            </a:avLst>
          </a:prstGeom>
          <a:solidFill>
            <a:srgbClr val="EEE8DD"/>
          </a:solidFill>
          <a:ln/>
        </p:spPr>
      </p:sp>
      <p:sp>
        <p:nvSpPr>
          <p:cNvPr id="13" name="Text 10"/>
          <p:cNvSpPr/>
          <p:nvPr/>
        </p:nvSpPr>
        <p:spPr>
          <a:xfrm>
            <a:off x="9763065" y="527089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4" name="Text 11"/>
          <p:cNvSpPr/>
          <p:nvPr/>
        </p:nvSpPr>
        <p:spPr>
          <a:xfrm>
            <a:off x="10415111" y="53062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Desventajas</a:t>
            </a:r>
            <a:endParaRPr lang="en-US" sz="2200" dirty="0"/>
          </a:p>
        </p:txBody>
      </p:sp>
      <p:sp>
        <p:nvSpPr>
          <p:cNvPr id="15" name="Text 12"/>
          <p:cNvSpPr/>
          <p:nvPr/>
        </p:nvSpPr>
        <p:spPr>
          <a:xfrm>
            <a:off x="10415111" y="5796677"/>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Dificultad para escalar y mantener al añadir nuevas aplicaciones.</a:t>
            </a:r>
            <a:endParaRPr lang="en-US" sz="17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6746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Plataforma de Integración como Servicio (iPaaS)</a:t>
            </a:r>
            <a:endParaRPr lang="en-US" sz="4450" dirty="0"/>
          </a:p>
        </p:txBody>
      </p:sp>
      <p:pic>
        <p:nvPicPr>
          <p:cNvPr id="4" name="Image 1" descr="preencoded.png"/>
          <p:cNvPicPr>
            <a:picLocks noChangeAspect="1"/>
          </p:cNvPicPr>
          <p:nvPr/>
        </p:nvPicPr>
        <p:blipFill>
          <a:blip r:embed="rId4"/>
          <a:stretch>
            <a:fillRect/>
          </a:stretch>
        </p:blipFill>
        <p:spPr>
          <a:xfrm>
            <a:off x="6280190" y="2425184"/>
            <a:ext cx="566976" cy="566976"/>
          </a:xfrm>
          <a:prstGeom prst="rect">
            <a:avLst/>
          </a:prstGeom>
        </p:spPr>
      </p:pic>
      <p:sp>
        <p:nvSpPr>
          <p:cNvPr id="5" name="Text 1"/>
          <p:cNvSpPr/>
          <p:nvPr/>
        </p:nvSpPr>
        <p:spPr>
          <a:xfrm>
            <a:off x="6280190" y="327564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Proporciona una solución basada en la nube que permite conectar aplicaciones y datos a través de conectores y flujos de trabajo prediseñados.</a:t>
            </a:r>
            <a:endParaRPr lang="en-US" sz="1750" dirty="0"/>
          </a:p>
        </p:txBody>
      </p:sp>
      <p:pic>
        <p:nvPicPr>
          <p:cNvPr id="6" name="Image 2" descr="preencoded.png"/>
          <p:cNvPicPr>
            <a:picLocks noChangeAspect="1"/>
          </p:cNvPicPr>
          <p:nvPr/>
        </p:nvPicPr>
        <p:blipFill>
          <a:blip r:embed="rId5"/>
          <a:stretch>
            <a:fillRect/>
          </a:stretch>
        </p:blipFill>
        <p:spPr>
          <a:xfrm>
            <a:off x="6280190" y="4568428"/>
            <a:ext cx="566976" cy="566976"/>
          </a:xfrm>
          <a:prstGeom prst="rect">
            <a:avLst/>
          </a:prstGeom>
        </p:spPr>
      </p:pic>
      <p:sp>
        <p:nvSpPr>
          <p:cNvPr id="7" name="Text 2"/>
          <p:cNvSpPr/>
          <p:nvPr/>
        </p:nvSpPr>
        <p:spPr>
          <a:xfrm>
            <a:off x="6280190" y="541889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Costos más bajos y tiempos de despliegue rápidos.</a:t>
            </a:r>
            <a:endParaRPr lang="en-US" sz="1750" dirty="0"/>
          </a:p>
        </p:txBody>
      </p:sp>
      <p:pic>
        <p:nvPicPr>
          <p:cNvPr id="8" name="Image 3" descr="preencoded.png"/>
          <p:cNvPicPr>
            <a:picLocks noChangeAspect="1"/>
          </p:cNvPicPr>
          <p:nvPr/>
        </p:nvPicPr>
        <p:blipFill>
          <a:blip r:embed="rId6"/>
          <a:stretch>
            <a:fillRect/>
          </a:stretch>
        </p:blipFill>
        <p:spPr>
          <a:xfrm>
            <a:off x="6280190" y="6348770"/>
            <a:ext cx="566976" cy="566976"/>
          </a:xfrm>
          <a:prstGeom prst="rect">
            <a:avLst/>
          </a:prstGeom>
        </p:spPr>
      </p:pic>
      <p:sp>
        <p:nvSpPr>
          <p:cNvPr id="9" name="Text 3"/>
          <p:cNvSpPr/>
          <p:nvPr/>
        </p:nvSpPr>
        <p:spPr>
          <a:xfrm>
            <a:off x="6280190" y="719923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Dependencia del proveedor para la seguridad y fiabilidad.</a:t>
            </a:r>
            <a:endParaRPr lang="en-US" sz="17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793790" y="801172"/>
            <a:ext cx="10519291"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Bus de Servicios Empresariales (ESB)</a:t>
            </a:r>
            <a:endParaRPr lang="en-US" sz="4450" dirty="0"/>
          </a:p>
        </p:txBody>
      </p:sp>
      <p:pic>
        <p:nvPicPr>
          <p:cNvPr id="3" name="Image 0" descr="preencoded.png"/>
          <p:cNvPicPr>
            <a:picLocks noChangeAspect="1"/>
          </p:cNvPicPr>
          <p:nvPr/>
        </p:nvPicPr>
        <p:blipFill>
          <a:blip r:embed="rId3"/>
          <a:stretch>
            <a:fillRect/>
          </a:stretch>
        </p:blipFill>
        <p:spPr>
          <a:xfrm>
            <a:off x="793790" y="1963579"/>
            <a:ext cx="4158615" cy="2570202"/>
          </a:xfrm>
          <a:prstGeom prst="rect">
            <a:avLst/>
          </a:prstGeom>
        </p:spPr>
      </p:pic>
      <p:sp>
        <p:nvSpPr>
          <p:cNvPr id="4" name="Text 1"/>
          <p:cNvSpPr/>
          <p:nvPr/>
        </p:nvSpPr>
        <p:spPr>
          <a:xfrm>
            <a:off x="793790" y="47605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Descripción</a:t>
            </a:r>
            <a:endParaRPr lang="en-US" sz="2200" dirty="0"/>
          </a:p>
        </p:txBody>
      </p:sp>
      <p:sp>
        <p:nvSpPr>
          <p:cNvPr id="5" name="Text 2"/>
          <p:cNvSpPr/>
          <p:nvPr/>
        </p:nvSpPr>
        <p:spPr>
          <a:xfrm>
            <a:off x="793790" y="5251013"/>
            <a:ext cx="4158615" cy="217741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Un ESB actúa como intermediario, facilitando la comunicación entre diferentes aplicaciones. Transforma formatos de datos y enruta mensajes, mejorando la interoperabilidad entre sistemas.</a:t>
            </a:r>
            <a:endParaRPr lang="en-US" sz="1750" dirty="0"/>
          </a:p>
        </p:txBody>
      </p:sp>
      <p:pic>
        <p:nvPicPr>
          <p:cNvPr id="6" name="Image 1" descr="preencoded.png"/>
          <p:cNvPicPr>
            <a:picLocks noChangeAspect="1"/>
          </p:cNvPicPr>
          <p:nvPr/>
        </p:nvPicPr>
        <p:blipFill>
          <a:blip r:embed="rId4"/>
          <a:stretch>
            <a:fillRect/>
          </a:stretch>
        </p:blipFill>
        <p:spPr>
          <a:xfrm>
            <a:off x="5235893" y="1963579"/>
            <a:ext cx="4158615" cy="2570202"/>
          </a:xfrm>
          <a:prstGeom prst="rect">
            <a:avLst/>
          </a:prstGeom>
        </p:spPr>
      </p:pic>
      <p:sp>
        <p:nvSpPr>
          <p:cNvPr id="7" name="Text 3"/>
          <p:cNvSpPr/>
          <p:nvPr/>
        </p:nvSpPr>
        <p:spPr>
          <a:xfrm>
            <a:off x="5235893" y="47605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Ventajas</a:t>
            </a:r>
            <a:endParaRPr lang="en-US" sz="2200" dirty="0"/>
          </a:p>
        </p:txBody>
      </p:sp>
      <p:sp>
        <p:nvSpPr>
          <p:cNvPr id="8" name="Text 4"/>
          <p:cNvSpPr/>
          <p:nvPr/>
        </p:nvSpPr>
        <p:spPr>
          <a:xfrm>
            <a:off x="5235893" y="5251013"/>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Un ESB simplifica la integración entre sistemas heterogéneos, mejorando la flexibilidad y la escalabilidad.</a:t>
            </a:r>
            <a:endParaRPr lang="en-US" sz="1750" dirty="0"/>
          </a:p>
        </p:txBody>
      </p:sp>
      <p:pic>
        <p:nvPicPr>
          <p:cNvPr id="9" name="Image 2" descr="preencoded.png"/>
          <p:cNvPicPr>
            <a:picLocks noChangeAspect="1"/>
          </p:cNvPicPr>
          <p:nvPr/>
        </p:nvPicPr>
        <p:blipFill>
          <a:blip r:embed="rId5"/>
          <a:stretch>
            <a:fillRect/>
          </a:stretch>
        </p:blipFill>
        <p:spPr>
          <a:xfrm>
            <a:off x="9677995" y="1963579"/>
            <a:ext cx="4158615" cy="2570202"/>
          </a:xfrm>
          <a:prstGeom prst="rect">
            <a:avLst/>
          </a:prstGeom>
        </p:spPr>
      </p:pic>
      <p:sp>
        <p:nvSpPr>
          <p:cNvPr id="10" name="Text 5"/>
          <p:cNvSpPr/>
          <p:nvPr/>
        </p:nvSpPr>
        <p:spPr>
          <a:xfrm>
            <a:off x="9677995" y="47605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Desventajas</a:t>
            </a:r>
            <a:endParaRPr lang="en-US" sz="2200" dirty="0"/>
          </a:p>
        </p:txBody>
      </p:sp>
      <p:sp>
        <p:nvSpPr>
          <p:cNvPr id="11" name="Text 6"/>
          <p:cNvSpPr/>
          <p:nvPr/>
        </p:nvSpPr>
        <p:spPr>
          <a:xfrm>
            <a:off x="9677995" y="5251013"/>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La complejidad de la implementación y el mantenimiento del ESB pueden ser un desafío, especialmente en entornos grandes y complejos.</a:t>
            </a:r>
            <a:endParaRPr lang="en-US" sz="17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793790" y="1345525"/>
            <a:ext cx="5786318"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Agentes de Mensajes</a:t>
            </a:r>
            <a:endParaRPr lang="en-US" sz="4450" dirty="0"/>
          </a:p>
        </p:txBody>
      </p:sp>
      <p:pic>
        <p:nvPicPr>
          <p:cNvPr id="3" name="Image 0" descr="preencoded.png"/>
          <p:cNvPicPr>
            <a:picLocks noChangeAspect="1"/>
          </p:cNvPicPr>
          <p:nvPr/>
        </p:nvPicPr>
        <p:blipFill>
          <a:blip r:embed="rId3"/>
          <a:stretch>
            <a:fillRect/>
          </a:stretch>
        </p:blipFill>
        <p:spPr>
          <a:xfrm>
            <a:off x="793790" y="2507933"/>
            <a:ext cx="4158615" cy="2570202"/>
          </a:xfrm>
          <a:prstGeom prst="rect">
            <a:avLst/>
          </a:prstGeom>
        </p:spPr>
      </p:pic>
      <p:sp>
        <p:nvSpPr>
          <p:cNvPr id="4" name="Text 1"/>
          <p:cNvSpPr/>
          <p:nvPr/>
        </p:nvSpPr>
        <p:spPr>
          <a:xfrm>
            <a:off x="793790" y="53049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¿Qué son?</a:t>
            </a:r>
            <a:endParaRPr lang="en-US" sz="2200" dirty="0"/>
          </a:p>
        </p:txBody>
      </p:sp>
      <p:sp>
        <p:nvSpPr>
          <p:cNvPr id="5" name="Text 2"/>
          <p:cNvSpPr/>
          <p:nvPr/>
        </p:nvSpPr>
        <p:spPr>
          <a:xfrm>
            <a:off x="793790" y="5795367"/>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Facilitan la comunicación asincrónica entre aplicaciones mediante colas de mensajes.</a:t>
            </a:r>
            <a:endParaRPr lang="en-US" sz="1750" dirty="0"/>
          </a:p>
        </p:txBody>
      </p:sp>
      <p:pic>
        <p:nvPicPr>
          <p:cNvPr id="6" name="Image 1" descr="preencoded.png"/>
          <p:cNvPicPr>
            <a:picLocks noChangeAspect="1"/>
          </p:cNvPicPr>
          <p:nvPr/>
        </p:nvPicPr>
        <p:blipFill>
          <a:blip r:embed="rId4"/>
          <a:stretch>
            <a:fillRect/>
          </a:stretch>
        </p:blipFill>
        <p:spPr>
          <a:xfrm>
            <a:off x="5235893" y="2507933"/>
            <a:ext cx="4158615" cy="2570202"/>
          </a:xfrm>
          <a:prstGeom prst="rect">
            <a:avLst/>
          </a:prstGeom>
        </p:spPr>
      </p:pic>
      <p:sp>
        <p:nvSpPr>
          <p:cNvPr id="7" name="Text 3"/>
          <p:cNvSpPr/>
          <p:nvPr/>
        </p:nvSpPr>
        <p:spPr>
          <a:xfrm>
            <a:off x="5235893" y="53049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Beneficios</a:t>
            </a:r>
            <a:endParaRPr lang="en-US" sz="2200" dirty="0"/>
          </a:p>
        </p:txBody>
      </p:sp>
      <p:sp>
        <p:nvSpPr>
          <p:cNvPr id="8" name="Text 4"/>
          <p:cNvSpPr/>
          <p:nvPr/>
        </p:nvSpPr>
        <p:spPr>
          <a:xfrm>
            <a:off x="5235893" y="5795367"/>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Permiten arquitecturas desacopladas y escalables.</a:t>
            </a:r>
            <a:endParaRPr lang="en-US" sz="1750" dirty="0"/>
          </a:p>
        </p:txBody>
      </p:sp>
      <p:pic>
        <p:nvPicPr>
          <p:cNvPr id="9" name="Image 2" descr="preencoded.png"/>
          <p:cNvPicPr>
            <a:picLocks noChangeAspect="1"/>
          </p:cNvPicPr>
          <p:nvPr/>
        </p:nvPicPr>
        <p:blipFill>
          <a:blip r:embed="rId5"/>
          <a:stretch>
            <a:fillRect/>
          </a:stretch>
        </p:blipFill>
        <p:spPr>
          <a:xfrm>
            <a:off x="9677995" y="2507933"/>
            <a:ext cx="4158615" cy="2570202"/>
          </a:xfrm>
          <a:prstGeom prst="rect">
            <a:avLst/>
          </a:prstGeom>
        </p:spPr>
      </p:pic>
      <p:sp>
        <p:nvSpPr>
          <p:cNvPr id="10" name="Text 5"/>
          <p:cNvSpPr/>
          <p:nvPr/>
        </p:nvSpPr>
        <p:spPr>
          <a:xfrm>
            <a:off x="9677995" y="53049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Retos</a:t>
            </a:r>
            <a:endParaRPr lang="en-US" sz="2200" dirty="0"/>
          </a:p>
        </p:txBody>
      </p:sp>
      <p:sp>
        <p:nvSpPr>
          <p:cNvPr id="11" name="Text 6"/>
          <p:cNvSpPr/>
          <p:nvPr/>
        </p:nvSpPr>
        <p:spPr>
          <a:xfrm>
            <a:off x="9677995" y="5795367"/>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Puede complicar la gestión del flujo de mensajes.</a:t>
            </a:r>
            <a:endParaRPr lang="en-US" sz="17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03246"/>
            <a:ext cx="5687020"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Desarrollo a Medida</a:t>
            </a:r>
            <a:endParaRPr lang="en-US" sz="4450" dirty="0"/>
          </a:p>
        </p:txBody>
      </p:sp>
      <p:pic>
        <p:nvPicPr>
          <p:cNvPr id="4" name="Image 1" descr="preencoded.png"/>
          <p:cNvPicPr>
            <a:picLocks noChangeAspect="1"/>
          </p:cNvPicPr>
          <p:nvPr/>
        </p:nvPicPr>
        <p:blipFill>
          <a:blip r:embed="rId4"/>
          <a:stretch>
            <a:fillRect/>
          </a:stretch>
        </p:blipFill>
        <p:spPr>
          <a:xfrm>
            <a:off x="6280190" y="2252186"/>
            <a:ext cx="566976" cy="566976"/>
          </a:xfrm>
          <a:prstGeom prst="rect">
            <a:avLst/>
          </a:prstGeom>
        </p:spPr>
      </p:pic>
      <p:sp>
        <p:nvSpPr>
          <p:cNvPr id="5" name="Text 1"/>
          <p:cNvSpPr/>
          <p:nvPr/>
        </p:nvSpPr>
        <p:spPr>
          <a:xfrm>
            <a:off x="6280190" y="310265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Crear soluciones personalizadas para integrar sistemas específicos.</a:t>
            </a:r>
            <a:endParaRPr lang="en-US" sz="1750" dirty="0"/>
          </a:p>
        </p:txBody>
      </p:sp>
      <p:pic>
        <p:nvPicPr>
          <p:cNvPr id="6" name="Image 2" descr="preencoded.png"/>
          <p:cNvPicPr>
            <a:picLocks noChangeAspect="1"/>
          </p:cNvPicPr>
          <p:nvPr/>
        </p:nvPicPr>
        <p:blipFill>
          <a:blip r:embed="rId5"/>
          <a:stretch>
            <a:fillRect/>
          </a:stretch>
        </p:blipFill>
        <p:spPr>
          <a:xfrm>
            <a:off x="6280190" y="4032528"/>
            <a:ext cx="566976" cy="566976"/>
          </a:xfrm>
          <a:prstGeom prst="rect">
            <a:avLst/>
          </a:prstGeom>
        </p:spPr>
      </p:pic>
      <p:sp>
        <p:nvSpPr>
          <p:cNvPr id="7" name="Text 2"/>
          <p:cNvSpPr/>
          <p:nvPr/>
        </p:nvSpPr>
        <p:spPr>
          <a:xfrm>
            <a:off x="6280190" y="488299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Adaptación exacta a las necesidades de la organización.</a:t>
            </a:r>
            <a:endParaRPr lang="en-US" sz="1750" dirty="0"/>
          </a:p>
        </p:txBody>
      </p:sp>
      <p:pic>
        <p:nvPicPr>
          <p:cNvPr id="8" name="Image 3" descr="preencoded.png"/>
          <p:cNvPicPr>
            <a:picLocks noChangeAspect="1"/>
          </p:cNvPicPr>
          <p:nvPr/>
        </p:nvPicPr>
        <p:blipFill>
          <a:blip r:embed="rId6"/>
          <a:stretch>
            <a:fillRect/>
          </a:stretch>
        </p:blipFill>
        <p:spPr>
          <a:xfrm>
            <a:off x="6280190" y="5812869"/>
            <a:ext cx="566976" cy="566976"/>
          </a:xfrm>
          <a:prstGeom prst="rect">
            <a:avLst/>
          </a:prstGeom>
        </p:spPr>
      </p:pic>
      <p:sp>
        <p:nvSpPr>
          <p:cNvPr id="9" name="Text 3"/>
          <p:cNvSpPr/>
          <p:nvPr/>
        </p:nvSpPr>
        <p:spPr>
          <a:xfrm>
            <a:off x="6280190" y="666333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Puede ser costoso y requerir mucho tiempo.</a:t>
            </a:r>
            <a:endParaRPr lang="en-US" sz="17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793790" y="991076"/>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Patrón de Mensajería y Publicación/Suscripción</a:t>
            </a:r>
            <a:endParaRPr lang="en-US" sz="4450" dirty="0"/>
          </a:p>
        </p:txBody>
      </p:sp>
      <p:pic>
        <p:nvPicPr>
          <p:cNvPr id="3" name="Image 0" descr="preencoded.png"/>
          <p:cNvPicPr>
            <a:picLocks noChangeAspect="1"/>
          </p:cNvPicPr>
          <p:nvPr/>
        </p:nvPicPr>
        <p:blipFill>
          <a:blip r:embed="rId3"/>
          <a:stretch>
            <a:fillRect/>
          </a:stretch>
        </p:blipFill>
        <p:spPr>
          <a:xfrm>
            <a:off x="793790" y="2862263"/>
            <a:ext cx="4158615" cy="2570202"/>
          </a:xfrm>
          <a:prstGeom prst="rect">
            <a:avLst/>
          </a:prstGeom>
        </p:spPr>
      </p:pic>
      <p:sp>
        <p:nvSpPr>
          <p:cNvPr id="4" name="Text 1"/>
          <p:cNvSpPr/>
          <p:nvPr/>
        </p:nvSpPr>
        <p:spPr>
          <a:xfrm>
            <a:off x="793790" y="56592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Descripción</a:t>
            </a:r>
            <a:endParaRPr lang="en-US" sz="2200" dirty="0"/>
          </a:p>
        </p:txBody>
      </p:sp>
      <p:sp>
        <p:nvSpPr>
          <p:cNvPr id="5" name="Text 2"/>
          <p:cNvSpPr/>
          <p:nvPr/>
        </p:nvSpPr>
        <p:spPr>
          <a:xfrm>
            <a:off x="793790" y="6149697"/>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Facilita la comunicación entre componentes mediante el intercambio de mensajes o eventos.</a:t>
            </a:r>
            <a:endParaRPr lang="en-US" sz="1750" dirty="0"/>
          </a:p>
        </p:txBody>
      </p:sp>
      <p:pic>
        <p:nvPicPr>
          <p:cNvPr id="6" name="Image 1" descr="preencoded.png"/>
          <p:cNvPicPr>
            <a:picLocks noChangeAspect="1"/>
          </p:cNvPicPr>
          <p:nvPr/>
        </p:nvPicPr>
        <p:blipFill>
          <a:blip r:embed="rId4"/>
          <a:stretch>
            <a:fillRect/>
          </a:stretch>
        </p:blipFill>
        <p:spPr>
          <a:xfrm>
            <a:off x="5235893" y="2862263"/>
            <a:ext cx="4158615" cy="2570202"/>
          </a:xfrm>
          <a:prstGeom prst="rect">
            <a:avLst/>
          </a:prstGeom>
        </p:spPr>
      </p:pic>
      <p:sp>
        <p:nvSpPr>
          <p:cNvPr id="7" name="Text 3"/>
          <p:cNvSpPr/>
          <p:nvPr/>
        </p:nvSpPr>
        <p:spPr>
          <a:xfrm>
            <a:off x="5235893" y="56592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Ventajas</a:t>
            </a:r>
            <a:endParaRPr lang="en-US" sz="2200" dirty="0"/>
          </a:p>
        </p:txBody>
      </p:sp>
      <p:sp>
        <p:nvSpPr>
          <p:cNvPr id="8" name="Text 4"/>
          <p:cNvSpPr/>
          <p:nvPr/>
        </p:nvSpPr>
        <p:spPr>
          <a:xfrm>
            <a:off x="5235893" y="6149697"/>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Desacoplamiento y escalabilidad.</a:t>
            </a:r>
            <a:endParaRPr lang="en-US" sz="1750" dirty="0"/>
          </a:p>
        </p:txBody>
      </p:sp>
      <p:pic>
        <p:nvPicPr>
          <p:cNvPr id="9" name="Image 2" descr="preencoded.png"/>
          <p:cNvPicPr>
            <a:picLocks noChangeAspect="1"/>
          </p:cNvPicPr>
          <p:nvPr/>
        </p:nvPicPr>
        <p:blipFill>
          <a:blip r:embed="rId5"/>
          <a:stretch>
            <a:fillRect/>
          </a:stretch>
        </p:blipFill>
        <p:spPr>
          <a:xfrm>
            <a:off x="9677995" y="2862263"/>
            <a:ext cx="4158615" cy="2570202"/>
          </a:xfrm>
          <a:prstGeom prst="rect">
            <a:avLst/>
          </a:prstGeom>
        </p:spPr>
      </p:pic>
      <p:sp>
        <p:nvSpPr>
          <p:cNvPr id="10" name="Text 5"/>
          <p:cNvSpPr/>
          <p:nvPr/>
        </p:nvSpPr>
        <p:spPr>
          <a:xfrm>
            <a:off x="9677995" y="56592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Desventajas</a:t>
            </a:r>
            <a:endParaRPr lang="en-US" sz="2200" dirty="0"/>
          </a:p>
        </p:txBody>
      </p:sp>
      <p:sp>
        <p:nvSpPr>
          <p:cNvPr id="11" name="Text 6"/>
          <p:cNvSpPr/>
          <p:nvPr/>
        </p:nvSpPr>
        <p:spPr>
          <a:xfrm>
            <a:off x="9677995" y="6149697"/>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Puede ser complejo gestionar el flujo de eventos.</a:t>
            </a:r>
            <a:endParaRPr lang="en-US" sz="17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793790" y="1345525"/>
            <a:ext cx="12438936"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Actividad de clase 1: (+5 puntos primer 25%)</a:t>
            </a:r>
            <a:endParaRPr lang="en-US" sz="4450" dirty="0"/>
          </a:p>
        </p:txBody>
      </p:sp>
      <p:pic>
        <p:nvPicPr>
          <p:cNvPr id="3" name="Image 0" descr="preencoded.png"/>
          <p:cNvPicPr>
            <a:picLocks noChangeAspect="1"/>
          </p:cNvPicPr>
          <p:nvPr/>
        </p:nvPicPr>
        <p:blipFill>
          <a:blip r:embed="rId3"/>
          <a:stretch>
            <a:fillRect/>
          </a:stretch>
        </p:blipFill>
        <p:spPr>
          <a:xfrm>
            <a:off x="793790" y="2507933"/>
            <a:ext cx="4158615" cy="2570202"/>
          </a:xfrm>
          <a:prstGeom prst="rect">
            <a:avLst/>
          </a:prstGeom>
        </p:spPr>
      </p:pic>
      <p:sp>
        <p:nvSpPr>
          <p:cNvPr id="4" name="Text 1"/>
          <p:cNvSpPr/>
          <p:nvPr/>
        </p:nvSpPr>
        <p:spPr>
          <a:xfrm>
            <a:off x="793790" y="5304949"/>
            <a:ext cx="3564017"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1. Selección de Aplicación</a:t>
            </a:r>
            <a:endParaRPr lang="en-US" sz="2200" dirty="0"/>
          </a:p>
        </p:txBody>
      </p:sp>
      <p:sp>
        <p:nvSpPr>
          <p:cNvPr id="5" name="Text 2"/>
          <p:cNvSpPr/>
          <p:nvPr/>
        </p:nvSpPr>
        <p:spPr>
          <a:xfrm>
            <a:off x="793790" y="5795367"/>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Escoja una app que le guste (redes sociales, Streaming de vídeo o de Música, etc..)</a:t>
            </a:r>
            <a:endParaRPr lang="en-US" sz="1750" dirty="0"/>
          </a:p>
        </p:txBody>
      </p:sp>
      <p:pic>
        <p:nvPicPr>
          <p:cNvPr id="6" name="Image 1" descr="preencoded.png"/>
          <p:cNvPicPr>
            <a:picLocks noChangeAspect="1"/>
          </p:cNvPicPr>
          <p:nvPr/>
        </p:nvPicPr>
        <p:blipFill>
          <a:blip r:embed="rId4"/>
          <a:stretch>
            <a:fillRect/>
          </a:stretch>
        </p:blipFill>
        <p:spPr>
          <a:xfrm>
            <a:off x="5235893" y="2507933"/>
            <a:ext cx="4158615" cy="2570202"/>
          </a:xfrm>
          <a:prstGeom prst="rect">
            <a:avLst/>
          </a:prstGeom>
        </p:spPr>
      </p:pic>
      <p:sp>
        <p:nvSpPr>
          <p:cNvPr id="7" name="Text 3"/>
          <p:cNvSpPr/>
          <p:nvPr/>
        </p:nvSpPr>
        <p:spPr>
          <a:xfrm>
            <a:off x="5235893" y="53049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2. Investigación</a:t>
            </a:r>
            <a:endParaRPr lang="en-US" sz="2200" dirty="0"/>
          </a:p>
        </p:txBody>
      </p:sp>
      <p:sp>
        <p:nvSpPr>
          <p:cNvPr id="8" name="Text 4"/>
          <p:cNvSpPr/>
          <p:nvPr/>
        </p:nvSpPr>
        <p:spPr>
          <a:xfrm>
            <a:off x="5235893" y="5795367"/>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Investigue qué tipo de arquitectura de software utiliza</a:t>
            </a:r>
            <a:endParaRPr lang="en-US" sz="1750" dirty="0"/>
          </a:p>
        </p:txBody>
      </p:sp>
      <p:pic>
        <p:nvPicPr>
          <p:cNvPr id="9" name="Image 2" descr="preencoded.png"/>
          <p:cNvPicPr>
            <a:picLocks noChangeAspect="1"/>
          </p:cNvPicPr>
          <p:nvPr/>
        </p:nvPicPr>
        <p:blipFill>
          <a:blip r:embed="rId5"/>
          <a:stretch>
            <a:fillRect/>
          </a:stretch>
        </p:blipFill>
        <p:spPr>
          <a:xfrm>
            <a:off x="9677995" y="2507933"/>
            <a:ext cx="4158615" cy="2570202"/>
          </a:xfrm>
          <a:prstGeom prst="rect">
            <a:avLst/>
          </a:prstGeom>
        </p:spPr>
      </p:pic>
      <p:sp>
        <p:nvSpPr>
          <p:cNvPr id="10" name="Text 5"/>
          <p:cNvSpPr/>
          <p:nvPr/>
        </p:nvSpPr>
        <p:spPr>
          <a:xfrm>
            <a:off x="9677995" y="5304949"/>
            <a:ext cx="3844409"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3. Análisis de Componentes</a:t>
            </a:r>
            <a:endParaRPr lang="en-US" sz="2200" dirty="0"/>
          </a:p>
        </p:txBody>
      </p:sp>
      <p:sp>
        <p:nvSpPr>
          <p:cNvPr id="11" name="Text 6"/>
          <p:cNvSpPr/>
          <p:nvPr/>
        </p:nvSpPr>
        <p:spPr>
          <a:xfrm>
            <a:off x="9677995" y="5795367"/>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Describa los componentes</a:t>
            </a:r>
            <a:endParaRPr lang="en-US" sz="17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696873" y="547568"/>
            <a:ext cx="10987921" cy="622221"/>
          </a:xfrm>
          <a:prstGeom prst="rect">
            <a:avLst/>
          </a:prstGeom>
          <a:noFill/>
          <a:ln/>
        </p:spPr>
        <p:txBody>
          <a:bodyPr wrap="non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Actividad de clase 2: (+5 puntos primer 25%)</a:t>
            </a:r>
            <a:endParaRPr lang="en-US" sz="3900" dirty="0"/>
          </a:p>
        </p:txBody>
      </p:sp>
      <p:pic>
        <p:nvPicPr>
          <p:cNvPr id="3" name="Image 0" descr="preencoded.png"/>
          <p:cNvPicPr>
            <a:picLocks noChangeAspect="1"/>
          </p:cNvPicPr>
          <p:nvPr/>
        </p:nvPicPr>
        <p:blipFill>
          <a:blip r:embed="rId3"/>
          <a:stretch>
            <a:fillRect/>
          </a:stretch>
        </p:blipFill>
        <p:spPr>
          <a:xfrm>
            <a:off x="696873" y="1567934"/>
            <a:ext cx="4246245" cy="2624376"/>
          </a:xfrm>
          <a:prstGeom prst="rect">
            <a:avLst/>
          </a:prstGeom>
        </p:spPr>
      </p:pic>
      <p:sp>
        <p:nvSpPr>
          <p:cNvPr id="4" name="Text 1"/>
          <p:cNvSpPr/>
          <p:nvPr/>
        </p:nvSpPr>
        <p:spPr>
          <a:xfrm>
            <a:off x="696873" y="4391382"/>
            <a:ext cx="3462695" cy="311110"/>
          </a:xfrm>
          <a:prstGeom prst="rect">
            <a:avLst/>
          </a:prstGeom>
          <a:noFill/>
          <a:ln/>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Selección de Diagrama UML</a:t>
            </a:r>
            <a:endParaRPr lang="en-US" sz="1950" dirty="0"/>
          </a:p>
        </p:txBody>
      </p:sp>
      <p:sp>
        <p:nvSpPr>
          <p:cNvPr id="5" name="Text 2"/>
          <p:cNvSpPr/>
          <p:nvPr/>
        </p:nvSpPr>
        <p:spPr>
          <a:xfrm>
            <a:off x="696873" y="4821912"/>
            <a:ext cx="4246245"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746558"/>
                </a:solidFill>
                <a:latin typeface="Gelasio" pitchFamily="34" charset="0"/>
                <a:ea typeface="Gelasio" pitchFamily="34" charset="-122"/>
                <a:cs typeface="Gelasio" pitchFamily="34" charset="-120"/>
              </a:rPr>
              <a:t>Clases</a:t>
            </a:r>
            <a:endParaRPr lang="en-US" sz="1550" dirty="0"/>
          </a:p>
        </p:txBody>
      </p:sp>
      <p:sp>
        <p:nvSpPr>
          <p:cNvPr id="7" name="Text 4"/>
          <p:cNvSpPr/>
          <p:nvPr/>
        </p:nvSpPr>
        <p:spPr>
          <a:xfrm>
            <a:off x="696871" y="5253053"/>
            <a:ext cx="4246245"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746558"/>
                </a:solidFill>
                <a:latin typeface="Gelasio" pitchFamily="34" charset="0"/>
                <a:ea typeface="Gelasio" pitchFamily="34" charset="-122"/>
                <a:cs typeface="Gelasio" pitchFamily="34" charset="-120"/>
              </a:rPr>
              <a:t>Dependencias</a:t>
            </a:r>
            <a:endParaRPr lang="en-US" sz="1550" dirty="0"/>
          </a:p>
        </p:txBody>
      </p:sp>
      <p:sp>
        <p:nvSpPr>
          <p:cNvPr id="9" name="Text 6"/>
          <p:cNvSpPr/>
          <p:nvPr/>
        </p:nvSpPr>
        <p:spPr>
          <a:xfrm>
            <a:off x="696870" y="5690965"/>
            <a:ext cx="4246245"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746558"/>
                </a:solidFill>
                <a:latin typeface="Gelasio" pitchFamily="34" charset="0"/>
                <a:ea typeface="Gelasio" pitchFamily="34" charset="-122"/>
                <a:cs typeface="Gelasio" pitchFamily="34" charset="-120"/>
              </a:rPr>
              <a:t>Componentes</a:t>
            </a:r>
            <a:endParaRPr lang="en-US" sz="1550" dirty="0"/>
          </a:p>
        </p:txBody>
      </p:sp>
      <p:pic>
        <p:nvPicPr>
          <p:cNvPr id="13" name="Image 1" descr="preencoded.png"/>
          <p:cNvPicPr>
            <a:picLocks noChangeAspect="1"/>
          </p:cNvPicPr>
          <p:nvPr/>
        </p:nvPicPr>
        <p:blipFill>
          <a:blip r:embed="rId4"/>
          <a:stretch>
            <a:fillRect/>
          </a:stretch>
        </p:blipFill>
        <p:spPr>
          <a:xfrm>
            <a:off x="5191958" y="1567934"/>
            <a:ext cx="4246364" cy="2624376"/>
          </a:xfrm>
          <a:prstGeom prst="rect">
            <a:avLst/>
          </a:prstGeom>
        </p:spPr>
      </p:pic>
      <p:sp>
        <p:nvSpPr>
          <p:cNvPr id="14" name="Text 10"/>
          <p:cNvSpPr/>
          <p:nvPr/>
        </p:nvSpPr>
        <p:spPr>
          <a:xfrm>
            <a:off x="5191958" y="4391382"/>
            <a:ext cx="3011567" cy="311110"/>
          </a:xfrm>
          <a:prstGeom prst="rect">
            <a:avLst/>
          </a:prstGeom>
          <a:noFill/>
          <a:ln/>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La Ciudad como Sistema</a:t>
            </a:r>
            <a:endParaRPr lang="en-US" sz="1950" dirty="0"/>
          </a:p>
        </p:txBody>
      </p:sp>
      <p:sp>
        <p:nvSpPr>
          <p:cNvPr id="15" name="Text 11"/>
          <p:cNvSpPr/>
          <p:nvPr/>
        </p:nvSpPr>
        <p:spPr>
          <a:xfrm>
            <a:off x="5191958" y="4821912"/>
            <a:ext cx="4246364" cy="1910953"/>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Representar una ciudad como un sistema de software, donde diferentes zonas representan subsistemas (transporte, energía, residencial). Utilizar Legos u otros elementos para construir la ciudad y desarrollar el diagrama UML correspondiente.</a:t>
            </a:r>
            <a:endParaRPr lang="en-US" sz="1550" dirty="0"/>
          </a:p>
        </p:txBody>
      </p:sp>
      <p:pic>
        <p:nvPicPr>
          <p:cNvPr id="16" name="Image 2" descr="preencoded.png"/>
          <p:cNvPicPr>
            <a:picLocks noChangeAspect="1"/>
          </p:cNvPicPr>
          <p:nvPr/>
        </p:nvPicPr>
        <p:blipFill>
          <a:blip r:embed="rId5"/>
          <a:stretch>
            <a:fillRect/>
          </a:stretch>
        </p:blipFill>
        <p:spPr>
          <a:xfrm>
            <a:off x="9687163" y="1567934"/>
            <a:ext cx="4246245" cy="2624376"/>
          </a:xfrm>
          <a:prstGeom prst="rect">
            <a:avLst/>
          </a:prstGeom>
        </p:spPr>
      </p:pic>
      <p:sp>
        <p:nvSpPr>
          <p:cNvPr id="17" name="Text 12"/>
          <p:cNvSpPr/>
          <p:nvPr/>
        </p:nvSpPr>
        <p:spPr>
          <a:xfrm>
            <a:off x="9687163" y="4391382"/>
            <a:ext cx="2489002" cy="311110"/>
          </a:xfrm>
          <a:prstGeom prst="rect">
            <a:avLst/>
          </a:prstGeom>
          <a:noFill/>
          <a:ln/>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Análisis y Discusión</a:t>
            </a:r>
            <a:endParaRPr lang="en-US" sz="1950" dirty="0"/>
          </a:p>
        </p:txBody>
      </p:sp>
      <p:sp>
        <p:nvSpPr>
          <p:cNvPr id="18" name="Text 13"/>
          <p:cNvSpPr/>
          <p:nvPr/>
        </p:nvSpPr>
        <p:spPr>
          <a:xfrm>
            <a:off x="9687163" y="4821912"/>
            <a:ext cx="4246245"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746558"/>
                </a:solidFill>
                <a:latin typeface="Gelasio" pitchFamily="34" charset="0"/>
                <a:ea typeface="Gelasio" pitchFamily="34" charset="-122"/>
                <a:cs typeface="Gelasio" pitchFamily="34" charset="-120"/>
              </a:rPr>
              <a:t>Interacción entre subsistemas</a:t>
            </a:r>
            <a:endParaRPr lang="en-US" sz="1550" dirty="0"/>
          </a:p>
        </p:txBody>
      </p:sp>
      <p:sp>
        <p:nvSpPr>
          <p:cNvPr id="19" name="Text 14"/>
          <p:cNvSpPr/>
          <p:nvPr/>
        </p:nvSpPr>
        <p:spPr>
          <a:xfrm>
            <a:off x="9687163" y="5210056"/>
            <a:ext cx="4246245"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746558"/>
                </a:solidFill>
                <a:latin typeface="Gelasio" pitchFamily="34" charset="0"/>
                <a:ea typeface="Gelasio" pitchFamily="34" charset="-122"/>
                <a:cs typeface="Gelasio" pitchFamily="34" charset="-120"/>
              </a:rPr>
              <a:t>Gestión de fallos y recursos</a:t>
            </a:r>
            <a:endParaRPr lang="en-US" sz="1550" dirty="0"/>
          </a:p>
        </p:txBody>
      </p:sp>
      <p:sp>
        <p:nvSpPr>
          <p:cNvPr id="20" name="Text 15"/>
          <p:cNvSpPr/>
          <p:nvPr/>
        </p:nvSpPr>
        <p:spPr>
          <a:xfrm>
            <a:off x="9687163" y="5598200"/>
            <a:ext cx="4246245"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746558"/>
                </a:solidFill>
                <a:latin typeface="Gelasio" pitchFamily="34" charset="0"/>
                <a:ea typeface="Gelasio" pitchFamily="34" charset="-122"/>
                <a:cs typeface="Gelasio" pitchFamily="34" charset="-120"/>
              </a:rPr>
              <a:t>Puntos de falla y cuellos de botella</a:t>
            </a:r>
            <a:endParaRPr lang="en-US" sz="1550" dirty="0"/>
          </a:p>
        </p:txBody>
      </p:sp>
      <p:sp>
        <p:nvSpPr>
          <p:cNvPr id="21" name="Text 16"/>
          <p:cNvSpPr/>
          <p:nvPr/>
        </p:nvSpPr>
        <p:spPr>
          <a:xfrm>
            <a:off x="9687163" y="5986343"/>
            <a:ext cx="4246245"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746558"/>
                </a:solidFill>
                <a:latin typeface="Gelasio" pitchFamily="34" charset="0"/>
                <a:ea typeface="Gelasio" pitchFamily="34" charset="-122"/>
                <a:cs typeface="Gelasio" pitchFamily="34" charset="-120"/>
              </a:rPr>
              <a:t>Resiliencia y tolerancia a fallos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4722" y="603171"/>
            <a:ext cx="8225671" cy="566738"/>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¿Qué es la Arquitectura de Software?</a:t>
            </a:r>
            <a:endParaRPr lang="en-US" sz="3550" dirty="0"/>
          </a:p>
        </p:txBody>
      </p:sp>
      <p:pic>
        <p:nvPicPr>
          <p:cNvPr id="3" name="Image 0" descr="preencoded.png"/>
          <p:cNvPicPr>
            <a:picLocks noChangeAspect="1"/>
          </p:cNvPicPr>
          <p:nvPr/>
        </p:nvPicPr>
        <p:blipFill>
          <a:blip r:embed="rId3"/>
          <a:stretch>
            <a:fillRect/>
          </a:stretch>
        </p:blipFill>
        <p:spPr>
          <a:xfrm>
            <a:off x="634722" y="1645801"/>
            <a:ext cx="4158139" cy="3118604"/>
          </a:xfrm>
          <a:prstGeom prst="rect">
            <a:avLst/>
          </a:prstGeom>
        </p:spPr>
      </p:pic>
      <p:sp>
        <p:nvSpPr>
          <p:cNvPr id="4" name="Text 1"/>
          <p:cNvSpPr/>
          <p:nvPr/>
        </p:nvSpPr>
        <p:spPr>
          <a:xfrm>
            <a:off x="634722" y="4968359"/>
            <a:ext cx="2266950" cy="283369"/>
          </a:xfrm>
          <a:prstGeom prst="rect">
            <a:avLst/>
          </a:prstGeom>
          <a:noFill/>
          <a:ln/>
        </p:spPr>
        <p:txBody>
          <a:bodyPr wrap="none" lIns="0" tIns="0" rIns="0" bIns="0" rtlCol="0" anchor="t"/>
          <a:lstStyle/>
          <a:p>
            <a:pPr marL="0" indent="0" algn="l">
              <a:lnSpc>
                <a:spcPts val="2200"/>
              </a:lnSpc>
              <a:buNone/>
            </a:pPr>
            <a:r>
              <a:rPr lang="en-US" sz="1750" dirty="0">
                <a:solidFill>
                  <a:srgbClr val="484237"/>
                </a:solidFill>
                <a:latin typeface="Gelasio Semi Bold" pitchFamily="34" charset="0"/>
                <a:ea typeface="Gelasio Semi Bold" pitchFamily="34" charset="-122"/>
                <a:cs typeface="Gelasio Semi Bold" pitchFamily="34" charset="-120"/>
              </a:rPr>
              <a:t>Definición 1</a:t>
            </a:r>
            <a:endParaRPr lang="en-US" sz="1750" dirty="0"/>
          </a:p>
        </p:txBody>
      </p:sp>
      <p:sp>
        <p:nvSpPr>
          <p:cNvPr id="5" name="Text 2"/>
          <p:cNvSpPr/>
          <p:nvPr/>
        </p:nvSpPr>
        <p:spPr>
          <a:xfrm>
            <a:off x="634722" y="5433060"/>
            <a:ext cx="4158139" cy="2030254"/>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Se define arquitectura software como la estructura del sistema, que comprende elementos software, las propiedades de esos elementos visibles externamente y las relaciones entre ellos. La arquitectura software conforma el esqueleto de cualquier sistema software, y es la principal responsable de los atributos de calidad del sistema.</a:t>
            </a:r>
            <a:endParaRPr lang="en-US" sz="1400" dirty="0"/>
          </a:p>
        </p:txBody>
      </p:sp>
      <p:pic>
        <p:nvPicPr>
          <p:cNvPr id="6" name="Image 1" descr="preencoded.png"/>
          <p:cNvPicPr>
            <a:picLocks noChangeAspect="1"/>
          </p:cNvPicPr>
          <p:nvPr/>
        </p:nvPicPr>
        <p:blipFill>
          <a:blip r:embed="rId4"/>
          <a:stretch>
            <a:fillRect/>
          </a:stretch>
        </p:blipFill>
        <p:spPr>
          <a:xfrm>
            <a:off x="5242917" y="1645801"/>
            <a:ext cx="4158139" cy="3118604"/>
          </a:xfrm>
          <a:prstGeom prst="rect">
            <a:avLst/>
          </a:prstGeom>
        </p:spPr>
      </p:pic>
      <p:sp>
        <p:nvSpPr>
          <p:cNvPr id="7" name="Text 3"/>
          <p:cNvSpPr/>
          <p:nvPr/>
        </p:nvSpPr>
        <p:spPr>
          <a:xfrm>
            <a:off x="5242917" y="4968359"/>
            <a:ext cx="2266950" cy="283369"/>
          </a:xfrm>
          <a:prstGeom prst="rect">
            <a:avLst/>
          </a:prstGeom>
          <a:noFill/>
          <a:ln/>
        </p:spPr>
        <p:txBody>
          <a:bodyPr wrap="none" lIns="0" tIns="0" rIns="0" bIns="0" rtlCol="0" anchor="t"/>
          <a:lstStyle/>
          <a:p>
            <a:pPr marL="0" indent="0" algn="l">
              <a:lnSpc>
                <a:spcPts val="2200"/>
              </a:lnSpc>
              <a:buNone/>
            </a:pPr>
            <a:r>
              <a:rPr lang="en-US" sz="1750" dirty="0">
                <a:solidFill>
                  <a:srgbClr val="484237"/>
                </a:solidFill>
                <a:latin typeface="Gelasio Semi Bold" pitchFamily="34" charset="0"/>
                <a:ea typeface="Gelasio Semi Bold" pitchFamily="34" charset="-122"/>
                <a:cs typeface="Gelasio Semi Bold" pitchFamily="34" charset="-120"/>
              </a:rPr>
              <a:t>Definición 2</a:t>
            </a:r>
            <a:endParaRPr lang="en-US" sz="1750" dirty="0"/>
          </a:p>
        </p:txBody>
      </p:sp>
      <p:sp>
        <p:nvSpPr>
          <p:cNvPr id="8" name="Text 4"/>
          <p:cNvSpPr/>
          <p:nvPr/>
        </p:nvSpPr>
        <p:spPr>
          <a:xfrm>
            <a:off x="5242917" y="5433060"/>
            <a:ext cx="4158139" cy="1740218"/>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Arquitectura de Software es la especificación técnica que explica cómo debiera organizarse y funcionar una infraestructura tecnológica a través de patrones y métodos para procesar y producir información coherentes al medio organizacional al cual se aplica.</a:t>
            </a:r>
            <a:endParaRPr lang="en-US" sz="1400" dirty="0"/>
          </a:p>
        </p:txBody>
      </p:sp>
      <p:pic>
        <p:nvPicPr>
          <p:cNvPr id="9" name="Image 2" descr="preencoded.png"/>
          <p:cNvPicPr>
            <a:picLocks noChangeAspect="1"/>
          </p:cNvPicPr>
          <p:nvPr/>
        </p:nvPicPr>
        <p:blipFill>
          <a:blip r:embed="rId5"/>
          <a:stretch>
            <a:fillRect/>
          </a:stretch>
        </p:blipFill>
        <p:spPr>
          <a:xfrm>
            <a:off x="9851112" y="1645801"/>
            <a:ext cx="4158139" cy="3118604"/>
          </a:xfrm>
          <a:prstGeom prst="rect">
            <a:avLst/>
          </a:prstGeom>
        </p:spPr>
      </p:pic>
      <p:sp>
        <p:nvSpPr>
          <p:cNvPr id="10" name="Text 5"/>
          <p:cNvSpPr/>
          <p:nvPr/>
        </p:nvSpPr>
        <p:spPr>
          <a:xfrm>
            <a:off x="9851112" y="4968359"/>
            <a:ext cx="2266950" cy="283369"/>
          </a:xfrm>
          <a:prstGeom prst="rect">
            <a:avLst/>
          </a:prstGeom>
          <a:noFill/>
          <a:ln/>
        </p:spPr>
        <p:txBody>
          <a:bodyPr wrap="none" lIns="0" tIns="0" rIns="0" bIns="0" rtlCol="0" anchor="t"/>
          <a:lstStyle/>
          <a:p>
            <a:pPr marL="0" indent="0" algn="l">
              <a:lnSpc>
                <a:spcPts val="2200"/>
              </a:lnSpc>
              <a:buNone/>
            </a:pPr>
            <a:r>
              <a:rPr lang="en-US" sz="1750" dirty="0">
                <a:solidFill>
                  <a:srgbClr val="484237"/>
                </a:solidFill>
                <a:latin typeface="Gelasio Semi Bold" pitchFamily="34" charset="0"/>
                <a:ea typeface="Gelasio Semi Bold" pitchFamily="34" charset="-122"/>
                <a:cs typeface="Gelasio Semi Bold" pitchFamily="34" charset="-120"/>
              </a:rPr>
              <a:t>Definición 3</a:t>
            </a:r>
            <a:endParaRPr lang="en-US" sz="1750" dirty="0"/>
          </a:p>
        </p:txBody>
      </p:sp>
      <p:sp>
        <p:nvSpPr>
          <p:cNvPr id="11" name="Text 6"/>
          <p:cNvSpPr/>
          <p:nvPr/>
        </p:nvSpPr>
        <p:spPr>
          <a:xfrm>
            <a:off x="9851112" y="5433060"/>
            <a:ext cx="4158139" cy="1160145"/>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Es la organización fundamental de un sistema, que se detalla en: componentes, la relación que existe entre ellos y el ambiente, también los principios que guían el diseño y evolución del mismo.</a:t>
            </a:r>
            <a:endParaRPr lang="en-US" sz="1400" dirty="0"/>
          </a:p>
        </p:txBody>
      </p:sp>
      <p:sp>
        <p:nvSpPr>
          <p:cNvPr id="12" name="Text 7"/>
          <p:cNvSpPr/>
          <p:nvPr/>
        </p:nvSpPr>
        <p:spPr>
          <a:xfrm>
            <a:off x="9851112" y="6756321"/>
            <a:ext cx="4158139" cy="290036"/>
          </a:xfrm>
          <a:prstGeom prst="rect">
            <a:avLst/>
          </a:prstGeom>
          <a:noFill/>
          <a:ln/>
        </p:spPr>
        <p:txBody>
          <a:bodyPr wrap="none" lIns="0" tIns="0" rIns="0" bIns="0" rtlCol="0" anchor="t"/>
          <a:lstStyle/>
          <a:p>
            <a:pPr marL="0" indent="0" algn="r">
              <a:lnSpc>
                <a:spcPts val="2250"/>
              </a:lnSpc>
              <a:buNone/>
            </a:pPr>
            <a:r>
              <a:rPr lang="en-US" sz="1400" dirty="0">
                <a:solidFill>
                  <a:srgbClr val="746558"/>
                </a:solidFill>
                <a:latin typeface="Gelasio" pitchFamily="34" charset="0"/>
                <a:ea typeface="Gelasio" pitchFamily="34" charset="-122"/>
                <a:cs typeface="Gelasio" pitchFamily="34" charset="-120"/>
              </a:rPr>
              <a:t>IEEE 1471-2000</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00695"/>
            <a:ext cx="8296275"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Con Arquitectura de Software</a:t>
            </a:r>
            <a:endParaRPr lang="en-US" sz="4450" dirty="0"/>
          </a:p>
        </p:txBody>
      </p:sp>
      <p:sp>
        <p:nvSpPr>
          <p:cNvPr id="3" name="Shape 1"/>
          <p:cNvSpPr/>
          <p:nvPr/>
        </p:nvSpPr>
        <p:spPr>
          <a:xfrm>
            <a:off x="793790" y="1963103"/>
            <a:ext cx="510302" cy="510302"/>
          </a:xfrm>
          <a:prstGeom prst="roundRect">
            <a:avLst>
              <a:gd name="adj" fmla="val 6667"/>
            </a:avLst>
          </a:prstGeom>
          <a:solidFill>
            <a:srgbClr val="EEE8DD"/>
          </a:solidFill>
          <a:ln/>
        </p:spPr>
      </p:sp>
      <p:sp>
        <p:nvSpPr>
          <p:cNvPr id="4" name="Text 2"/>
          <p:cNvSpPr/>
          <p:nvPr/>
        </p:nvSpPr>
        <p:spPr>
          <a:xfrm>
            <a:off x="1530906" y="2040969"/>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Eficiencia en el Desarrollo</a:t>
            </a:r>
            <a:endParaRPr lang="en-US" sz="2200" dirty="0"/>
          </a:p>
        </p:txBody>
      </p:sp>
      <p:sp>
        <p:nvSpPr>
          <p:cNvPr id="5" name="Text 3"/>
          <p:cNvSpPr/>
          <p:nvPr/>
        </p:nvSpPr>
        <p:spPr>
          <a:xfrm>
            <a:off x="1530906" y="2885718"/>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Mejora la eficiencia al proporcionar una estructura clara para el desarrollo. Facilita la reutilización de componentes.</a:t>
            </a:r>
            <a:endParaRPr lang="en-US" sz="1750" dirty="0"/>
          </a:p>
        </p:txBody>
      </p:sp>
      <p:sp>
        <p:nvSpPr>
          <p:cNvPr id="6" name="Shape 4"/>
          <p:cNvSpPr/>
          <p:nvPr/>
        </p:nvSpPr>
        <p:spPr>
          <a:xfrm>
            <a:off x="5235893" y="1963103"/>
            <a:ext cx="510302" cy="510302"/>
          </a:xfrm>
          <a:prstGeom prst="roundRect">
            <a:avLst>
              <a:gd name="adj" fmla="val 6667"/>
            </a:avLst>
          </a:prstGeom>
          <a:solidFill>
            <a:srgbClr val="EEE8DD"/>
          </a:solidFill>
          <a:ln/>
        </p:spPr>
      </p:sp>
      <p:sp>
        <p:nvSpPr>
          <p:cNvPr id="7" name="Text 5"/>
          <p:cNvSpPr/>
          <p:nvPr/>
        </p:nvSpPr>
        <p:spPr>
          <a:xfrm>
            <a:off x="5973008" y="2040969"/>
            <a:ext cx="292286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Calidad del Producto</a:t>
            </a:r>
            <a:endParaRPr lang="en-US" sz="2200" dirty="0"/>
          </a:p>
        </p:txBody>
      </p:sp>
      <p:sp>
        <p:nvSpPr>
          <p:cNvPr id="8" name="Text 6"/>
          <p:cNvSpPr/>
          <p:nvPr/>
        </p:nvSpPr>
        <p:spPr>
          <a:xfrm>
            <a:off x="5973008" y="2531388"/>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Aumenta la calidad y confiabilidad del software al seguir estándares y patrones establecidos.</a:t>
            </a:r>
            <a:endParaRPr lang="en-US" sz="1750" dirty="0"/>
          </a:p>
        </p:txBody>
      </p:sp>
      <p:sp>
        <p:nvSpPr>
          <p:cNvPr id="9" name="Shape 7"/>
          <p:cNvSpPr/>
          <p:nvPr/>
        </p:nvSpPr>
        <p:spPr>
          <a:xfrm>
            <a:off x="9677995" y="1963103"/>
            <a:ext cx="510302" cy="510302"/>
          </a:xfrm>
          <a:prstGeom prst="roundRect">
            <a:avLst>
              <a:gd name="adj" fmla="val 6667"/>
            </a:avLst>
          </a:prstGeom>
          <a:solidFill>
            <a:srgbClr val="EEE8DD"/>
          </a:solidFill>
          <a:ln/>
        </p:spPr>
      </p:sp>
      <p:sp>
        <p:nvSpPr>
          <p:cNvPr id="10" name="Text 8"/>
          <p:cNvSpPr/>
          <p:nvPr/>
        </p:nvSpPr>
        <p:spPr>
          <a:xfrm>
            <a:off x="10415111" y="2040969"/>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Mantenimiento y Escalabilidad</a:t>
            </a:r>
            <a:endParaRPr lang="en-US" sz="2200" dirty="0"/>
          </a:p>
        </p:txBody>
      </p:sp>
      <p:sp>
        <p:nvSpPr>
          <p:cNvPr id="11" name="Text 9"/>
          <p:cNvSpPr/>
          <p:nvPr/>
        </p:nvSpPr>
        <p:spPr>
          <a:xfrm>
            <a:off x="10415111" y="2885718"/>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Facilita el mantenimiento y la escalabilidad del sistema, permitiendo adaptaciones a futuras necesidades.</a:t>
            </a:r>
            <a:endParaRPr lang="en-US" sz="1750" dirty="0"/>
          </a:p>
        </p:txBody>
      </p:sp>
      <p:sp>
        <p:nvSpPr>
          <p:cNvPr id="12" name="Shape 10"/>
          <p:cNvSpPr/>
          <p:nvPr/>
        </p:nvSpPr>
        <p:spPr>
          <a:xfrm>
            <a:off x="793790" y="4790956"/>
            <a:ext cx="510302" cy="510302"/>
          </a:xfrm>
          <a:prstGeom prst="roundRect">
            <a:avLst>
              <a:gd name="adj" fmla="val 6667"/>
            </a:avLst>
          </a:prstGeom>
          <a:solidFill>
            <a:srgbClr val="EEE8DD"/>
          </a:solidFill>
          <a:ln/>
        </p:spPr>
      </p:sp>
      <p:sp>
        <p:nvSpPr>
          <p:cNvPr id="13" name="Text 11"/>
          <p:cNvSpPr/>
          <p:nvPr/>
        </p:nvSpPr>
        <p:spPr>
          <a:xfrm>
            <a:off x="1530906" y="4868823"/>
            <a:ext cx="334875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Integración de Sistemas</a:t>
            </a:r>
            <a:endParaRPr lang="en-US" sz="2200" dirty="0"/>
          </a:p>
        </p:txBody>
      </p:sp>
      <p:sp>
        <p:nvSpPr>
          <p:cNvPr id="14" name="Text 12"/>
          <p:cNvSpPr/>
          <p:nvPr/>
        </p:nvSpPr>
        <p:spPr>
          <a:xfrm>
            <a:off x="1530906" y="5359241"/>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Permite una integración más fácil entre diferentes sistemas y componentes, mejorando la interoperabilidad.</a:t>
            </a:r>
            <a:endParaRPr lang="en-US" sz="1750" dirty="0"/>
          </a:p>
        </p:txBody>
      </p:sp>
      <p:sp>
        <p:nvSpPr>
          <p:cNvPr id="15" name="Shape 13"/>
          <p:cNvSpPr/>
          <p:nvPr/>
        </p:nvSpPr>
        <p:spPr>
          <a:xfrm>
            <a:off x="7456884" y="4790956"/>
            <a:ext cx="510302" cy="510302"/>
          </a:xfrm>
          <a:prstGeom prst="roundRect">
            <a:avLst>
              <a:gd name="adj" fmla="val 6667"/>
            </a:avLst>
          </a:prstGeom>
          <a:solidFill>
            <a:srgbClr val="EEE8DD"/>
          </a:solidFill>
          <a:ln/>
        </p:spPr>
      </p:sp>
      <p:sp>
        <p:nvSpPr>
          <p:cNvPr id="16" name="Text 14"/>
          <p:cNvSpPr/>
          <p:nvPr/>
        </p:nvSpPr>
        <p:spPr>
          <a:xfrm>
            <a:off x="8194000" y="48688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Gestión de Riesgos</a:t>
            </a:r>
            <a:endParaRPr lang="en-US" sz="2200" dirty="0"/>
          </a:p>
        </p:txBody>
      </p:sp>
      <p:sp>
        <p:nvSpPr>
          <p:cNvPr id="17" name="Text 15"/>
          <p:cNvSpPr/>
          <p:nvPr/>
        </p:nvSpPr>
        <p:spPr>
          <a:xfrm>
            <a:off x="8194000" y="5359241"/>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Ayuda a identificar y mitigar riesgos potenciales desde las etapas iniciales del desarrollo.</a:t>
            </a:r>
            <a:endParaRPr lang="en-US" sz="1750" dirty="0"/>
          </a:p>
        </p:txBody>
      </p:sp>
      <p:sp>
        <p:nvSpPr>
          <p:cNvPr id="18" name="Text 16"/>
          <p:cNvSpPr/>
          <p:nvPr/>
        </p:nvSpPr>
        <p:spPr>
          <a:xfrm>
            <a:off x="793790" y="670310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Con una arquitectura de software bien definida, se asegura una mejor alineación estratégica y colaboración efectiva entre equipos, aunque requiere una inversión inicial que se justifica por los beneficios a largo plazo.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91722"/>
            <a:ext cx="8102203"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Sin Arquitectura de Software</a:t>
            </a:r>
            <a:endParaRPr lang="en-US" sz="4450" dirty="0"/>
          </a:p>
        </p:txBody>
      </p:sp>
      <p:sp>
        <p:nvSpPr>
          <p:cNvPr id="3" name="Shape 1"/>
          <p:cNvSpPr/>
          <p:nvPr/>
        </p:nvSpPr>
        <p:spPr>
          <a:xfrm>
            <a:off x="793790" y="2554129"/>
            <a:ext cx="4196358" cy="2387084"/>
          </a:xfrm>
          <a:prstGeom prst="roundRect">
            <a:avLst>
              <a:gd name="adj" fmla="val 1425"/>
            </a:avLst>
          </a:prstGeom>
          <a:solidFill>
            <a:srgbClr val="EEE8DD"/>
          </a:solidFill>
          <a:ln/>
        </p:spPr>
      </p:sp>
      <p:sp>
        <p:nvSpPr>
          <p:cNvPr id="4" name="Text 2"/>
          <p:cNvSpPr/>
          <p:nvPr/>
        </p:nvSpPr>
        <p:spPr>
          <a:xfrm>
            <a:off x="1020604" y="2780943"/>
            <a:ext cx="2955488"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Caos en el Desarrollo</a:t>
            </a:r>
            <a:endParaRPr lang="en-US" sz="2200" dirty="0"/>
          </a:p>
        </p:txBody>
      </p:sp>
      <p:sp>
        <p:nvSpPr>
          <p:cNvPr id="5" name="Text 3"/>
          <p:cNvSpPr/>
          <p:nvPr/>
        </p:nvSpPr>
        <p:spPr>
          <a:xfrm>
            <a:off x="1020604" y="3271361"/>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Falta de estructura y dirección clara, resultando en código desorganizado y difícil de mantener</a:t>
            </a:r>
            <a:endParaRPr lang="en-US" sz="1750" dirty="0"/>
          </a:p>
        </p:txBody>
      </p:sp>
      <p:sp>
        <p:nvSpPr>
          <p:cNvPr id="6" name="Shape 4"/>
          <p:cNvSpPr/>
          <p:nvPr/>
        </p:nvSpPr>
        <p:spPr>
          <a:xfrm>
            <a:off x="5216962" y="2554129"/>
            <a:ext cx="4196358" cy="2387084"/>
          </a:xfrm>
          <a:prstGeom prst="roundRect">
            <a:avLst>
              <a:gd name="adj" fmla="val 1425"/>
            </a:avLst>
          </a:prstGeom>
          <a:solidFill>
            <a:srgbClr val="EEE8DD"/>
          </a:solidFill>
          <a:ln/>
        </p:spPr>
      </p:sp>
      <p:sp>
        <p:nvSpPr>
          <p:cNvPr id="7" name="Text 5"/>
          <p:cNvSpPr/>
          <p:nvPr/>
        </p:nvSpPr>
        <p:spPr>
          <a:xfrm>
            <a:off x="5443776" y="2780943"/>
            <a:ext cx="304121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Problemas de Calidad</a:t>
            </a:r>
            <a:endParaRPr lang="en-US" sz="2200" dirty="0"/>
          </a:p>
        </p:txBody>
      </p:sp>
      <p:sp>
        <p:nvSpPr>
          <p:cNvPr id="8" name="Text 6"/>
          <p:cNvSpPr/>
          <p:nvPr/>
        </p:nvSpPr>
        <p:spPr>
          <a:xfrm>
            <a:off x="5443776" y="3271361"/>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Ausencia de estándares y patrones que lleva a inconsistencias y errores frecuentes</a:t>
            </a:r>
            <a:endParaRPr lang="en-US" sz="1750" dirty="0"/>
          </a:p>
        </p:txBody>
      </p:sp>
      <p:sp>
        <p:nvSpPr>
          <p:cNvPr id="9" name="Shape 7"/>
          <p:cNvSpPr/>
          <p:nvPr/>
        </p:nvSpPr>
        <p:spPr>
          <a:xfrm>
            <a:off x="9640133" y="2554129"/>
            <a:ext cx="4196358" cy="2387084"/>
          </a:xfrm>
          <a:prstGeom prst="roundRect">
            <a:avLst>
              <a:gd name="adj" fmla="val 1425"/>
            </a:avLst>
          </a:prstGeom>
          <a:solidFill>
            <a:srgbClr val="EEE8DD"/>
          </a:solidFill>
          <a:ln/>
        </p:spPr>
      </p:sp>
      <p:sp>
        <p:nvSpPr>
          <p:cNvPr id="10" name="Text 8"/>
          <p:cNvSpPr/>
          <p:nvPr/>
        </p:nvSpPr>
        <p:spPr>
          <a:xfrm>
            <a:off x="9866948" y="2780943"/>
            <a:ext cx="3742730"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Dificultad de Mantenimiento</a:t>
            </a:r>
            <a:endParaRPr lang="en-US" sz="2200" dirty="0"/>
          </a:p>
        </p:txBody>
      </p:sp>
      <p:sp>
        <p:nvSpPr>
          <p:cNvPr id="11" name="Text 9"/>
          <p:cNvSpPr/>
          <p:nvPr/>
        </p:nvSpPr>
        <p:spPr>
          <a:xfrm>
            <a:off x="9866948" y="3625691"/>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Código difícil de modificar y actualizar, con alto riesgo de efectos secundarios no deseados</a:t>
            </a:r>
            <a:endParaRPr lang="en-US" sz="1750" dirty="0"/>
          </a:p>
        </p:txBody>
      </p:sp>
      <p:sp>
        <p:nvSpPr>
          <p:cNvPr id="12" name="Shape 10"/>
          <p:cNvSpPr/>
          <p:nvPr/>
        </p:nvSpPr>
        <p:spPr>
          <a:xfrm>
            <a:off x="793790" y="5168027"/>
            <a:ext cx="6407944" cy="1669852"/>
          </a:xfrm>
          <a:prstGeom prst="roundRect">
            <a:avLst>
              <a:gd name="adj" fmla="val 2038"/>
            </a:avLst>
          </a:prstGeom>
          <a:solidFill>
            <a:srgbClr val="EEE8DD"/>
          </a:solidFill>
          <a:ln/>
        </p:spPr>
      </p:sp>
      <p:sp>
        <p:nvSpPr>
          <p:cNvPr id="13" name="Text 11"/>
          <p:cNvSpPr/>
          <p:nvPr/>
        </p:nvSpPr>
        <p:spPr>
          <a:xfrm>
            <a:off x="1020604" y="5394841"/>
            <a:ext cx="421231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Complejidad en la Integración</a:t>
            </a:r>
            <a:endParaRPr lang="en-US" sz="2200" dirty="0"/>
          </a:p>
        </p:txBody>
      </p:sp>
      <p:sp>
        <p:nvSpPr>
          <p:cNvPr id="14" name="Text 12"/>
          <p:cNvSpPr/>
          <p:nvPr/>
        </p:nvSpPr>
        <p:spPr>
          <a:xfrm>
            <a:off x="1020604" y="5885259"/>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Sistemas aislados y desconectados que dificultan la comunicación entre componentes</a:t>
            </a:r>
            <a:endParaRPr lang="en-US" sz="1750" dirty="0"/>
          </a:p>
        </p:txBody>
      </p:sp>
      <p:sp>
        <p:nvSpPr>
          <p:cNvPr id="15" name="Shape 13"/>
          <p:cNvSpPr/>
          <p:nvPr/>
        </p:nvSpPr>
        <p:spPr>
          <a:xfrm>
            <a:off x="7428548" y="5168027"/>
            <a:ext cx="6407944" cy="1669852"/>
          </a:xfrm>
          <a:prstGeom prst="roundRect">
            <a:avLst>
              <a:gd name="adj" fmla="val 2038"/>
            </a:avLst>
          </a:prstGeom>
          <a:solidFill>
            <a:srgbClr val="EEE8DD"/>
          </a:solidFill>
          <a:ln/>
        </p:spPr>
      </p:sp>
      <p:sp>
        <p:nvSpPr>
          <p:cNvPr id="16" name="Text 14"/>
          <p:cNvSpPr/>
          <p:nvPr/>
        </p:nvSpPr>
        <p:spPr>
          <a:xfrm>
            <a:off x="7655362" y="53948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Riesgos Elevados</a:t>
            </a:r>
            <a:endParaRPr lang="en-US" sz="2200" dirty="0"/>
          </a:p>
        </p:txBody>
      </p:sp>
      <p:sp>
        <p:nvSpPr>
          <p:cNvPr id="17" name="Text 15"/>
          <p:cNvSpPr/>
          <p:nvPr/>
        </p:nvSpPr>
        <p:spPr>
          <a:xfrm>
            <a:off x="7655362" y="5885259"/>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Mayor probabilidad de fallos críticos y problemas de rendimiento sin detección temprana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30047"/>
            <a:ext cx="12565975"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Implicaciones de la Arquitectura de Software</a:t>
            </a:r>
            <a:endParaRPr lang="en-US" sz="4450" dirty="0"/>
          </a:p>
        </p:txBody>
      </p:sp>
      <p:pic>
        <p:nvPicPr>
          <p:cNvPr id="3" name="Image 0" descr="preencoded.png"/>
          <p:cNvPicPr>
            <a:picLocks noChangeAspect="1"/>
          </p:cNvPicPr>
          <p:nvPr/>
        </p:nvPicPr>
        <p:blipFill>
          <a:blip r:embed="rId3"/>
          <a:stretch>
            <a:fillRect/>
          </a:stretch>
        </p:blipFill>
        <p:spPr>
          <a:xfrm>
            <a:off x="793790" y="2492454"/>
            <a:ext cx="3048000" cy="1883807"/>
          </a:xfrm>
          <a:prstGeom prst="rect">
            <a:avLst/>
          </a:prstGeom>
        </p:spPr>
      </p:pic>
      <p:sp>
        <p:nvSpPr>
          <p:cNvPr id="4" name="Text 1"/>
          <p:cNvSpPr/>
          <p:nvPr/>
        </p:nvSpPr>
        <p:spPr>
          <a:xfrm>
            <a:off x="793790" y="46030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Diseño de Alto Nivel</a:t>
            </a:r>
            <a:endParaRPr lang="en-US" sz="2200" dirty="0"/>
          </a:p>
        </p:txBody>
      </p:sp>
      <p:sp>
        <p:nvSpPr>
          <p:cNvPr id="5" name="Text 2"/>
          <p:cNvSpPr/>
          <p:nvPr/>
        </p:nvSpPr>
        <p:spPr>
          <a:xfrm>
            <a:off x="793790" y="5093494"/>
            <a:ext cx="3048000"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Define la estructura y organización general del sistema, similar a un plano de una casa.</a:t>
            </a:r>
            <a:endParaRPr lang="en-US" sz="1750" dirty="0"/>
          </a:p>
        </p:txBody>
      </p:sp>
      <p:pic>
        <p:nvPicPr>
          <p:cNvPr id="6" name="Image 1" descr="preencoded.png"/>
          <p:cNvPicPr>
            <a:picLocks noChangeAspect="1"/>
          </p:cNvPicPr>
          <p:nvPr/>
        </p:nvPicPr>
        <p:blipFill>
          <a:blip r:embed="rId4"/>
          <a:stretch>
            <a:fillRect/>
          </a:stretch>
        </p:blipFill>
        <p:spPr>
          <a:xfrm>
            <a:off x="4125278" y="2492454"/>
            <a:ext cx="3048119" cy="1883807"/>
          </a:xfrm>
          <a:prstGeom prst="rect">
            <a:avLst/>
          </a:prstGeom>
        </p:spPr>
      </p:pic>
      <p:sp>
        <p:nvSpPr>
          <p:cNvPr id="7" name="Text 3"/>
          <p:cNvSpPr/>
          <p:nvPr/>
        </p:nvSpPr>
        <p:spPr>
          <a:xfrm>
            <a:off x="4125278" y="460307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Abstracciones y Patrones</a:t>
            </a:r>
            <a:endParaRPr lang="en-US" sz="2200" dirty="0"/>
          </a:p>
        </p:txBody>
      </p:sp>
      <p:sp>
        <p:nvSpPr>
          <p:cNvPr id="8" name="Text 4"/>
          <p:cNvSpPr/>
          <p:nvPr/>
        </p:nvSpPr>
        <p:spPr>
          <a:xfrm>
            <a:off x="4125278" y="5447824"/>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Utiliza conceptos y estructuras predefinidas para facilitar la organización y el desarrollo.</a:t>
            </a:r>
            <a:endParaRPr lang="en-US" sz="1750" dirty="0"/>
          </a:p>
        </p:txBody>
      </p:sp>
      <p:pic>
        <p:nvPicPr>
          <p:cNvPr id="9" name="Image 2" descr="preencoded.png"/>
          <p:cNvPicPr>
            <a:picLocks noChangeAspect="1"/>
          </p:cNvPicPr>
          <p:nvPr/>
        </p:nvPicPr>
        <p:blipFill>
          <a:blip r:embed="rId5"/>
          <a:stretch>
            <a:fillRect/>
          </a:stretch>
        </p:blipFill>
        <p:spPr>
          <a:xfrm>
            <a:off x="7456884" y="2492454"/>
            <a:ext cx="3048119" cy="1883807"/>
          </a:xfrm>
          <a:prstGeom prst="rect">
            <a:avLst/>
          </a:prstGeom>
        </p:spPr>
      </p:pic>
      <p:sp>
        <p:nvSpPr>
          <p:cNvPr id="10" name="Text 5"/>
          <p:cNvSpPr/>
          <p:nvPr/>
        </p:nvSpPr>
        <p:spPr>
          <a:xfrm>
            <a:off x="7456884" y="4603075"/>
            <a:ext cx="297787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Marco de Producción</a:t>
            </a:r>
            <a:endParaRPr lang="en-US" sz="2200" dirty="0"/>
          </a:p>
        </p:txBody>
      </p:sp>
      <p:sp>
        <p:nvSpPr>
          <p:cNvPr id="11" name="Text 6"/>
          <p:cNvSpPr/>
          <p:nvPr/>
        </p:nvSpPr>
        <p:spPr>
          <a:xfrm>
            <a:off x="7456884" y="5093494"/>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Establece las directrices para la construcción y el desarrollo del sistema, asegurando la coherencia y la eficiencia.</a:t>
            </a:r>
            <a:endParaRPr lang="en-US" sz="1750" dirty="0"/>
          </a:p>
        </p:txBody>
      </p:sp>
      <p:pic>
        <p:nvPicPr>
          <p:cNvPr id="12" name="Image 3" descr="preencoded.png"/>
          <p:cNvPicPr>
            <a:picLocks noChangeAspect="1"/>
          </p:cNvPicPr>
          <p:nvPr/>
        </p:nvPicPr>
        <p:blipFill>
          <a:blip r:embed="rId6"/>
          <a:stretch>
            <a:fillRect/>
          </a:stretch>
        </p:blipFill>
        <p:spPr>
          <a:xfrm>
            <a:off x="10788491" y="2492454"/>
            <a:ext cx="3048119" cy="1883807"/>
          </a:xfrm>
          <a:prstGeom prst="rect">
            <a:avLst/>
          </a:prstGeom>
        </p:spPr>
      </p:pic>
      <p:sp>
        <p:nvSpPr>
          <p:cNvPr id="13" name="Text 7"/>
          <p:cNvSpPr/>
          <p:nvPr/>
        </p:nvSpPr>
        <p:spPr>
          <a:xfrm>
            <a:off x="10788491" y="460307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Objetivos de Desarrollo</a:t>
            </a:r>
            <a:endParaRPr lang="en-US" sz="2200" dirty="0"/>
          </a:p>
        </p:txBody>
      </p:sp>
      <p:sp>
        <p:nvSpPr>
          <p:cNvPr id="14" name="Text 8"/>
          <p:cNvSpPr/>
          <p:nvPr/>
        </p:nvSpPr>
        <p:spPr>
          <a:xfrm>
            <a:off x="10788491" y="5447824"/>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Guiar el proceso de desarrollo hacia el cumplimiento de las metas y requisitos específicos.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0110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¿Quién es un Arquitecto de Software?</a:t>
            </a:r>
            <a:endParaRPr lang="en-US" sz="4450" dirty="0"/>
          </a:p>
        </p:txBody>
      </p:sp>
      <p:sp>
        <p:nvSpPr>
          <p:cNvPr id="4" name="Text 1"/>
          <p:cNvSpPr/>
          <p:nvPr/>
        </p:nvSpPr>
        <p:spPr>
          <a:xfrm>
            <a:off x="793790" y="395882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Un arquitecto de software es un profesional responsable de diseñar la estructura general de un sistema de software.</a:t>
            </a:r>
            <a:endParaRPr lang="en-US" sz="1750" dirty="0"/>
          </a:p>
        </p:txBody>
      </p:sp>
      <p:sp>
        <p:nvSpPr>
          <p:cNvPr id="5" name="Text 2"/>
          <p:cNvSpPr/>
          <p:nvPr/>
        </p:nvSpPr>
        <p:spPr>
          <a:xfrm>
            <a:off x="793790" y="493978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Su rol es crucial para definir la estructura, los componentes y las interacciones de un sistema, asegurando que se cumplan los requisitos técnicos y funcionales del proyecto.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3485</Words>
  <Application>Microsoft Office PowerPoint</Application>
  <PresentationFormat>Personalizado</PresentationFormat>
  <Paragraphs>408</Paragraphs>
  <Slides>49</Slides>
  <Notes>49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49</vt:i4>
      </vt:variant>
    </vt:vector>
  </HeadingPairs>
  <TitlesOfParts>
    <vt:vector size="55" baseType="lpstr">
      <vt:lpstr>Arial</vt:lpstr>
      <vt:lpstr>Gelasio Semi Bold</vt:lpstr>
      <vt:lpstr>Calibri</vt:lpstr>
      <vt:lpstr>Gelasio</vt:lpstr>
      <vt:lpstr>Gelasio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cp:lastModifiedBy>Cesar Augusto Lopez Gallego</cp:lastModifiedBy>
  <cp:revision>1</cp:revision>
  <dcterms:created xsi:type="dcterms:W3CDTF">2025-07-24T14:14:59Z</dcterms:created>
  <dcterms:modified xsi:type="dcterms:W3CDTF">2025-07-24T14:17:37Z</dcterms:modified>
</cp:coreProperties>
</file>